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57" autoAdjust="0"/>
    <p:restoredTop sz="96279" autoAdjust="0"/>
  </p:normalViewPr>
  <p:slideViewPr>
    <p:cSldViewPr snapToGrid="0">
      <p:cViewPr varScale="1">
        <p:scale>
          <a:sx n="72" d="100"/>
          <a:sy n="72" d="100"/>
        </p:scale>
        <p:origin x="343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71712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93274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3142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08773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038745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421995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79852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42527891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1111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155122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143E9B-7526-4C09-9BF3-C432B02C60B4}" type="datetimeFigureOut">
              <a:rPr kumimoji="1" lang="ja-JP" altLang="en-US" smtClean="0"/>
              <a:t>2025/4/5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3890283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C1143E9B-7526-4C09-9BF3-C432B02C60B4}" type="datetimeFigureOut">
              <a:rPr kumimoji="1" lang="ja-JP" altLang="en-US" smtClean="0"/>
              <a:t>2025/4/5</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7267F4E-7B46-4888-9109-7843E083CC75}" type="slidenum">
              <a:rPr kumimoji="1" lang="ja-JP" altLang="en-US" smtClean="0"/>
              <a:t>‹#›</a:t>
            </a:fld>
            <a:endParaRPr kumimoji="1" lang="ja-JP" altLang="en-US"/>
          </a:p>
        </p:txBody>
      </p:sp>
    </p:spTree>
    <p:extLst>
      <p:ext uri="{BB962C8B-B14F-4D97-AF65-F5344CB8AC3E}">
        <p14:creationId xmlns:p14="http://schemas.microsoft.com/office/powerpoint/2010/main" val="15947561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G"/><Relationship Id="rId3" Type="http://schemas.openxmlformats.org/officeDocument/2006/relationships/image" Target="../media/image2.JPG"/><Relationship Id="rId7" Type="http://schemas.openxmlformats.org/officeDocument/2006/relationships/image" Target="../media/image5.emf"/><Relationship Id="rId12"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https://qr.quel.jp/tmp/a522df6578971b176d6ea4d0392a1581a9d568cd.png" TargetMode="External"/><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 Id="rId1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4.jpeg"/><Relationship Id="rId7"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2.png"/><Relationship Id="rId4" Type="http://schemas.openxmlformats.org/officeDocument/2006/relationships/image" Target="../media/image15.jpeg"/><Relationship Id="rId9"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93" name="図 1092">
            <a:extLst>
              <a:ext uri="{FF2B5EF4-FFF2-40B4-BE49-F238E27FC236}">
                <a16:creationId xmlns:a16="http://schemas.microsoft.com/office/drawing/2014/main" id="{18F1109D-CE8F-1F2F-7E03-764B251E2132}"/>
              </a:ext>
            </a:extLst>
          </p:cNvPr>
          <p:cNvPicPr>
            <a:picLocks noChangeAspect="1"/>
          </p:cNvPicPr>
          <p:nvPr/>
        </p:nvPicPr>
        <p:blipFill>
          <a:blip r:embed="rId2">
            <a:alphaModFix amt="28000"/>
            <a:extLst>
              <a:ext uri="{28A0092B-C50C-407E-A947-70E740481C1C}">
                <a14:useLocalDpi xmlns:a14="http://schemas.microsoft.com/office/drawing/2010/main" val="0"/>
              </a:ext>
            </a:extLst>
          </a:blip>
          <a:srcRect l="27737" r="18286"/>
          <a:stretch/>
        </p:blipFill>
        <p:spPr>
          <a:xfrm>
            <a:off x="25400" y="7941941"/>
            <a:ext cx="1901588" cy="1983952"/>
          </a:xfrm>
          <a:prstGeom prst="rect">
            <a:avLst/>
          </a:prstGeom>
        </p:spPr>
      </p:pic>
      <p:sp>
        <p:nvSpPr>
          <p:cNvPr id="1039" name="正方形/長方形 1038">
            <a:extLst>
              <a:ext uri="{FF2B5EF4-FFF2-40B4-BE49-F238E27FC236}">
                <a16:creationId xmlns:a16="http://schemas.microsoft.com/office/drawing/2014/main" id="{9CF19507-D2BB-C9C7-3857-FF676F31057C}"/>
              </a:ext>
            </a:extLst>
          </p:cNvPr>
          <p:cNvSpPr/>
          <p:nvPr/>
        </p:nvSpPr>
        <p:spPr>
          <a:xfrm>
            <a:off x="-163" y="254648"/>
            <a:ext cx="4359585" cy="2081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62101EB4-633F-7782-77F4-A28DD0AEF378}"/>
              </a:ext>
            </a:extLst>
          </p:cNvPr>
          <p:cNvSpPr/>
          <p:nvPr/>
        </p:nvSpPr>
        <p:spPr>
          <a:xfrm>
            <a:off x="0" y="0"/>
            <a:ext cx="3507932" cy="397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WordArt 177">
            <a:extLst>
              <a:ext uri="{FF2B5EF4-FFF2-40B4-BE49-F238E27FC236}">
                <a16:creationId xmlns:a16="http://schemas.microsoft.com/office/drawing/2014/main" id="{9F475989-58E3-703E-41C1-DD5AA6EABE30}"/>
              </a:ext>
            </a:extLst>
          </p:cNvPr>
          <p:cNvSpPr>
            <a:spLocks noChangeArrowheads="1" noChangeShapeType="1" noTextEdit="1"/>
          </p:cNvSpPr>
          <p:nvPr/>
        </p:nvSpPr>
        <p:spPr bwMode="auto">
          <a:xfrm>
            <a:off x="3395028" y="10031054"/>
            <a:ext cx="2272030" cy="150504"/>
          </a:xfrm>
          <a:prstGeom prst="rect">
            <a:avLst/>
          </a:prstGeom>
          <a:extLst>
            <a:ext uri="{91240B29-F687-4F45-9708-019B960494DF}">
              <a14:hiddenLine xmlns:a14="http://schemas.microsoft.com/office/drawing/2010/main" w="5715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dirty="0">
              <a:ln>
                <a:noFill/>
              </a:ln>
              <a:solidFill>
                <a:srgbClr val="404040"/>
              </a:solidFill>
              <a:effectLst/>
              <a:latin typeface="ヒラギノ角ゴ5" panose="020B0500000000000000" pitchFamily="50" charset="-128"/>
              <a:ea typeface="ヒラギノ角ゴ5" panose="020B0500000000000000" pitchFamily="50" charset="-128"/>
            </a:endParaRPr>
          </a:p>
        </p:txBody>
      </p:sp>
      <p:sp>
        <p:nvSpPr>
          <p:cNvPr id="5" name="WordArt 178">
            <a:extLst>
              <a:ext uri="{FF2B5EF4-FFF2-40B4-BE49-F238E27FC236}">
                <a16:creationId xmlns:a16="http://schemas.microsoft.com/office/drawing/2014/main" id="{9391110E-AEEA-1056-6F33-9E5F2C438964}"/>
              </a:ext>
            </a:extLst>
          </p:cNvPr>
          <p:cNvSpPr>
            <a:spLocks noChangeArrowheads="1" noChangeShapeType="1" noTextEdit="1"/>
          </p:cNvSpPr>
          <p:nvPr/>
        </p:nvSpPr>
        <p:spPr bwMode="auto">
          <a:xfrm>
            <a:off x="3395028" y="10246333"/>
            <a:ext cx="443865" cy="139074"/>
          </a:xfrm>
          <a:prstGeom prst="rect">
            <a:avLst/>
          </a:prstGeom>
          <a:extLst>
            <a:ext uri="{91240B29-F687-4F45-9708-019B960494DF}">
              <a14:hiddenLine xmlns:a14="http://schemas.microsoft.com/office/drawing/2010/main" w="76200">
                <a:solidFill>
                  <a:srgbClr val="FFFFFF"/>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404040"/>
                </a:solidFill>
                <a:effectLst/>
                <a:latin typeface="ヒラギノ角ゴ5" panose="020B0500000000000000" pitchFamily="50" charset="-128"/>
                <a:ea typeface="ヒラギノ角ゴ5" panose="020B0500000000000000" pitchFamily="50" charset="-128"/>
              </a:rPr>
              <a:t>または</a:t>
            </a:r>
          </a:p>
        </p:txBody>
      </p:sp>
      <p:pic>
        <p:nvPicPr>
          <p:cNvPr id="1051" name="図 1050">
            <a:extLst>
              <a:ext uri="{FF2B5EF4-FFF2-40B4-BE49-F238E27FC236}">
                <a16:creationId xmlns:a16="http://schemas.microsoft.com/office/drawing/2014/main" id="{78AB7B5D-EFC2-ACE2-8D72-58327F8D97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1465" y="-4178"/>
            <a:ext cx="4878210" cy="2340000"/>
          </a:xfrm>
          <a:prstGeom prst="rect">
            <a:avLst/>
          </a:prstGeom>
        </p:spPr>
      </p:pic>
      <p:pic>
        <p:nvPicPr>
          <p:cNvPr id="6" name="Picture 179">
            <a:extLst>
              <a:ext uri="{FF2B5EF4-FFF2-40B4-BE49-F238E27FC236}">
                <a16:creationId xmlns:a16="http://schemas.microsoft.com/office/drawing/2014/main" id="{D34C9ACD-7666-CE58-154E-996D27DB66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6838" y="10209500"/>
            <a:ext cx="1892300" cy="47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WordArt 180">
            <a:extLst>
              <a:ext uri="{FF2B5EF4-FFF2-40B4-BE49-F238E27FC236}">
                <a16:creationId xmlns:a16="http://schemas.microsoft.com/office/drawing/2014/main" id="{B99F31EA-4B27-EF13-63A7-EB8970502EF4}"/>
              </a:ext>
            </a:extLst>
          </p:cNvPr>
          <p:cNvSpPr>
            <a:spLocks noChangeArrowheads="1" noChangeShapeType="1" noTextEdit="1"/>
          </p:cNvSpPr>
          <p:nvPr/>
        </p:nvSpPr>
        <p:spPr bwMode="auto">
          <a:xfrm>
            <a:off x="4282123" y="10279990"/>
            <a:ext cx="834390" cy="108592"/>
          </a:xfrm>
          <a:prstGeom prst="rect">
            <a:avLst/>
          </a:prstGeom>
          <a:extLst>
            <a:ext uri="{91240B29-F687-4F45-9708-019B960494DF}">
              <a14:hiddenLine xmlns:a14="http://schemas.microsoft.com/office/drawing/2010/main" w="76200">
                <a:solidFill>
                  <a:srgbClr val="FF0066"/>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800" kern="10" spc="0">
                <a:ln>
                  <a:noFill/>
                </a:ln>
                <a:solidFill>
                  <a:srgbClr val="333333"/>
                </a:solidFill>
                <a:effectLst/>
                <a:latin typeface="メイリオ" panose="020B0604030504040204" pitchFamily="50" charset="-128"/>
                <a:ea typeface="メイリオ" panose="020B0604030504040204" pitchFamily="50" charset="-128"/>
              </a:rPr>
              <a:t>アプライド </a:t>
            </a:r>
            <a:r>
              <a:rPr lang="en-US" altLang="ja-JP" sz="1800" kern="10" spc="0" dirty="0">
                <a:ln>
                  <a:noFill/>
                </a:ln>
                <a:solidFill>
                  <a:srgbClr val="333333"/>
                </a:solidFill>
                <a:effectLst/>
                <a:latin typeface="メイリオ" panose="020B0604030504040204" pitchFamily="50" charset="-128"/>
                <a:ea typeface="メイリオ" panose="020B0604030504040204" pitchFamily="50" charset="-128"/>
              </a:rPr>
              <a:t>Biz</a:t>
            </a:r>
            <a:endParaRPr lang="ja-JP" altLang="en-US" sz="1800" kern="10" spc="0">
              <a:ln>
                <a:noFill/>
              </a:ln>
              <a:solidFill>
                <a:srgbClr val="333333"/>
              </a:solidFill>
              <a:effectLst/>
              <a:latin typeface="メイリオ" panose="020B0604030504040204" pitchFamily="50" charset="-128"/>
              <a:ea typeface="メイリオ" panose="020B0604030504040204" pitchFamily="50" charset="-128"/>
            </a:endParaRPr>
          </a:p>
        </p:txBody>
      </p:sp>
      <p:pic>
        <p:nvPicPr>
          <p:cNvPr id="8" name="Picture 181">
            <a:extLst>
              <a:ext uri="{FF2B5EF4-FFF2-40B4-BE49-F238E27FC236}">
                <a16:creationId xmlns:a16="http://schemas.microsoft.com/office/drawing/2014/main" id="{ED823BD4-51C0-D5DE-A1C1-014964B57FE8}"/>
              </a:ext>
            </a:extLst>
          </p:cNvPr>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841683" y="9987871"/>
            <a:ext cx="499745" cy="499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82">
            <a:extLst>
              <a:ext uri="{FF2B5EF4-FFF2-40B4-BE49-F238E27FC236}">
                <a16:creationId xmlns:a16="http://schemas.microsoft.com/office/drawing/2014/main" id="{522F2E72-DF6B-ECE0-D198-492CD65B1A8B}"/>
              </a:ext>
            </a:extLst>
          </p:cNvPr>
          <p:cNvGrpSpPr>
            <a:grpSpLocks/>
          </p:cNvGrpSpPr>
          <p:nvPr/>
        </p:nvGrpSpPr>
        <p:grpSpPr bwMode="auto">
          <a:xfrm>
            <a:off x="1276668" y="10050740"/>
            <a:ext cx="1924050" cy="370863"/>
            <a:chOff x="1415" y="3999"/>
            <a:chExt cx="8197" cy="1580"/>
          </a:xfrm>
        </p:grpSpPr>
        <p:sp>
          <p:nvSpPr>
            <p:cNvPr id="10" name="AutoShape 183">
              <a:extLst>
                <a:ext uri="{FF2B5EF4-FFF2-40B4-BE49-F238E27FC236}">
                  <a16:creationId xmlns:a16="http://schemas.microsoft.com/office/drawing/2014/main" id="{A7FA7E42-6C6B-532B-D51A-F3EE821E7499}"/>
                </a:ext>
              </a:extLst>
            </p:cNvPr>
            <p:cNvSpPr>
              <a:spLocks noChangeArrowheads="1"/>
            </p:cNvSpPr>
            <p:nvPr/>
          </p:nvSpPr>
          <p:spPr bwMode="auto">
            <a:xfrm>
              <a:off x="1415" y="3999"/>
              <a:ext cx="1749" cy="1553"/>
            </a:xfrm>
            <a:prstGeom prst="roundRect">
              <a:avLst>
                <a:gd name="adj" fmla="val 14167"/>
              </a:avLst>
            </a:prstGeom>
            <a:solidFill>
              <a:srgbClr val="002060"/>
            </a:solidFill>
            <a:ln>
              <a:noFill/>
            </a:ln>
            <a:effectLst/>
            <a:extLst>
              <a:ext uri="{91240B29-F687-4F45-9708-019B960494DF}">
                <a14:hiddenLine xmlns:a14="http://schemas.microsoft.com/office/drawing/2010/main" w="9525" algn="ctr">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1" name="Group 184">
              <a:extLst>
                <a:ext uri="{FF2B5EF4-FFF2-40B4-BE49-F238E27FC236}">
                  <a16:creationId xmlns:a16="http://schemas.microsoft.com/office/drawing/2014/main" id="{E11D9373-5043-EBE6-333B-6235447C6730}"/>
                </a:ext>
              </a:extLst>
            </p:cNvPr>
            <p:cNvGrpSpPr>
              <a:grpSpLocks/>
            </p:cNvGrpSpPr>
            <p:nvPr/>
          </p:nvGrpSpPr>
          <p:grpSpPr bwMode="auto">
            <a:xfrm>
              <a:off x="3584" y="4007"/>
              <a:ext cx="6028" cy="1179"/>
              <a:chOff x="3528" y="3992"/>
              <a:chExt cx="6256" cy="1224"/>
            </a:xfrm>
          </p:grpSpPr>
          <p:sp>
            <p:nvSpPr>
              <p:cNvPr id="30" name="Freeform 185">
                <a:extLst>
                  <a:ext uri="{FF2B5EF4-FFF2-40B4-BE49-F238E27FC236}">
                    <a16:creationId xmlns:a16="http://schemas.microsoft.com/office/drawing/2014/main" id="{56028226-382A-C0AC-C92C-C68151DCF1C5}"/>
                  </a:ext>
                </a:extLst>
              </p:cNvPr>
              <p:cNvSpPr>
                <a:spLocks noChangeAspect="1"/>
              </p:cNvSpPr>
              <p:nvPr/>
            </p:nvSpPr>
            <p:spPr bwMode="auto">
              <a:xfrm>
                <a:off x="3528" y="4087"/>
                <a:ext cx="1166" cy="1117"/>
              </a:xfrm>
              <a:custGeom>
                <a:avLst/>
                <a:gdLst>
                  <a:gd name="T0" fmla="*/ 171 w 171"/>
                  <a:gd name="T1" fmla="*/ 0 h 164"/>
                  <a:gd name="T2" fmla="*/ 152 w 171"/>
                  <a:gd name="T3" fmla="*/ 0 h 164"/>
                  <a:gd name="T4" fmla="*/ 1 w 171"/>
                  <a:gd name="T5" fmla="*/ 0 h 164"/>
                  <a:gd name="T6" fmla="*/ 1 w 171"/>
                  <a:gd name="T7" fmla="*/ 38 h 164"/>
                  <a:gd name="T8" fmla="*/ 131 w 171"/>
                  <a:gd name="T9" fmla="*/ 38 h 164"/>
                  <a:gd name="T10" fmla="*/ 88 w 171"/>
                  <a:gd name="T11" fmla="*/ 80 h 164"/>
                  <a:gd name="T12" fmla="*/ 90 w 171"/>
                  <a:gd name="T13" fmla="*/ 50 h 164"/>
                  <a:gd name="T14" fmla="*/ 50 w 171"/>
                  <a:gd name="T15" fmla="*/ 50 h 164"/>
                  <a:gd name="T16" fmla="*/ 31 w 171"/>
                  <a:gd name="T17" fmla="*/ 112 h 164"/>
                  <a:gd name="T18" fmla="*/ 0 w 171"/>
                  <a:gd name="T19" fmla="*/ 124 h 164"/>
                  <a:gd name="T20" fmla="*/ 0 w 171"/>
                  <a:gd name="T21" fmla="*/ 164 h 164"/>
                  <a:gd name="T22" fmla="*/ 60 w 171"/>
                  <a:gd name="T23" fmla="*/ 140 h 164"/>
                  <a:gd name="T24" fmla="*/ 76 w 171"/>
                  <a:gd name="T25" fmla="*/ 117 h 164"/>
                  <a:gd name="T26" fmla="*/ 76 w 171"/>
                  <a:gd name="T27" fmla="*/ 119 h 164"/>
                  <a:gd name="T28" fmla="*/ 142 w 171"/>
                  <a:gd name="T29" fmla="*/ 93 h 164"/>
                  <a:gd name="T30" fmla="*/ 171 w 171"/>
                  <a:gd name="T31" fmla="*/ 18 h 164"/>
                  <a:gd name="T32" fmla="*/ 171 w 171"/>
                  <a:gd name="T33"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1" h="164">
                    <a:moveTo>
                      <a:pt x="171" y="0"/>
                    </a:moveTo>
                    <a:cubicBezTo>
                      <a:pt x="152" y="0"/>
                      <a:pt x="152" y="0"/>
                      <a:pt x="152" y="0"/>
                    </a:cubicBezTo>
                    <a:cubicBezTo>
                      <a:pt x="1" y="0"/>
                      <a:pt x="1" y="0"/>
                      <a:pt x="1" y="0"/>
                    </a:cubicBezTo>
                    <a:cubicBezTo>
                      <a:pt x="1" y="38"/>
                      <a:pt x="1" y="38"/>
                      <a:pt x="1" y="38"/>
                    </a:cubicBezTo>
                    <a:cubicBezTo>
                      <a:pt x="1" y="38"/>
                      <a:pt x="99" y="38"/>
                      <a:pt x="131" y="38"/>
                    </a:cubicBezTo>
                    <a:cubicBezTo>
                      <a:pt x="127" y="54"/>
                      <a:pt x="116" y="75"/>
                      <a:pt x="88" y="80"/>
                    </a:cubicBezTo>
                    <a:cubicBezTo>
                      <a:pt x="90" y="63"/>
                      <a:pt x="90" y="51"/>
                      <a:pt x="90" y="50"/>
                    </a:cubicBezTo>
                    <a:cubicBezTo>
                      <a:pt x="50" y="50"/>
                      <a:pt x="50" y="50"/>
                      <a:pt x="50" y="50"/>
                    </a:cubicBezTo>
                    <a:cubicBezTo>
                      <a:pt x="50" y="61"/>
                      <a:pt x="47" y="95"/>
                      <a:pt x="31" y="112"/>
                    </a:cubicBezTo>
                    <a:cubicBezTo>
                      <a:pt x="23" y="120"/>
                      <a:pt x="13" y="124"/>
                      <a:pt x="0" y="124"/>
                    </a:cubicBezTo>
                    <a:cubicBezTo>
                      <a:pt x="0" y="164"/>
                      <a:pt x="0" y="164"/>
                      <a:pt x="0" y="164"/>
                    </a:cubicBezTo>
                    <a:cubicBezTo>
                      <a:pt x="24" y="164"/>
                      <a:pt x="45" y="156"/>
                      <a:pt x="60" y="140"/>
                    </a:cubicBezTo>
                    <a:cubicBezTo>
                      <a:pt x="67" y="133"/>
                      <a:pt x="72" y="125"/>
                      <a:pt x="76" y="117"/>
                    </a:cubicBezTo>
                    <a:cubicBezTo>
                      <a:pt x="76" y="119"/>
                      <a:pt x="76" y="119"/>
                      <a:pt x="76" y="119"/>
                    </a:cubicBezTo>
                    <a:cubicBezTo>
                      <a:pt x="103" y="119"/>
                      <a:pt x="125" y="110"/>
                      <a:pt x="142" y="93"/>
                    </a:cubicBezTo>
                    <a:cubicBezTo>
                      <a:pt x="171" y="64"/>
                      <a:pt x="171" y="20"/>
                      <a:pt x="171" y="18"/>
                    </a:cubicBezTo>
                    <a:lnTo>
                      <a:pt x="171"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1" name="Freeform 186">
                <a:extLst>
                  <a:ext uri="{FF2B5EF4-FFF2-40B4-BE49-F238E27FC236}">
                    <a16:creationId xmlns:a16="http://schemas.microsoft.com/office/drawing/2014/main" id="{4A35CC6C-54F8-7EAC-9E06-2F6696DEBBE6}"/>
                  </a:ext>
                </a:extLst>
              </p:cNvPr>
              <p:cNvSpPr>
                <a:spLocks noChangeAspect="1"/>
              </p:cNvSpPr>
              <p:nvPr/>
            </p:nvSpPr>
            <p:spPr bwMode="auto">
              <a:xfrm>
                <a:off x="4809" y="4121"/>
                <a:ext cx="1139" cy="1076"/>
              </a:xfrm>
              <a:custGeom>
                <a:avLst/>
                <a:gdLst>
                  <a:gd name="T0" fmla="*/ 153 w 167"/>
                  <a:gd name="T1" fmla="*/ 38 h 158"/>
                  <a:gd name="T2" fmla="*/ 124 w 167"/>
                  <a:gd name="T3" fmla="*/ 8 h 158"/>
                  <a:gd name="T4" fmla="*/ 125 w 167"/>
                  <a:gd name="T5" fmla="*/ 0 h 158"/>
                  <a:gd name="T6" fmla="*/ 0 w 167"/>
                  <a:gd name="T7" fmla="*/ 0 h 158"/>
                  <a:gd name="T8" fmla="*/ 0 w 167"/>
                  <a:gd name="T9" fmla="*/ 38 h 158"/>
                  <a:gd name="T10" fmla="*/ 129 w 167"/>
                  <a:gd name="T11" fmla="*/ 38 h 158"/>
                  <a:gd name="T12" fmla="*/ 109 w 167"/>
                  <a:gd name="T13" fmla="*/ 86 h 158"/>
                  <a:gd name="T14" fmla="*/ 17 w 167"/>
                  <a:gd name="T15" fmla="*/ 120 h 158"/>
                  <a:gd name="T16" fmla="*/ 17 w 167"/>
                  <a:gd name="T17" fmla="*/ 158 h 158"/>
                  <a:gd name="T18" fmla="*/ 138 w 167"/>
                  <a:gd name="T19" fmla="*/ 110 h 158"/>
                  <a:gd name="T20" fmla="*/ 167 w 167"/>
                  <a:gd name="T21" fmla="*/ 34 h 158"/>
                  <a:gd name="T22" fmla="*/ 153 w 167"/>
                  <a:gd name="T23" fmla="*/ 3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158">
                    <a:moveTo>
                      <a:pt x="153" y="38"/>
                    </a:moveTo>
                    <a:cubicBezTo>
                      <a:pt x="137" y="38"/>
                      <a:pt x="124" y="24"/>
                      <a:pt x="124" y="8"/>
                    </a:cubicBezTo>
                    <a:cubicBezTo>
                      <a:pt x="124" y="5"/>
                      <a:pt x="124" y="3"/>
                      <a:pt x="125" y="0"/>
                    </a:cubicBezTo>
                    <a:cubicBezTo>
                      <a:pt x="0" y="0"/>
                      <a:pt x="0" y="0"/>
                      <a:pt x="0" y="0"/>
                    </a:cubicBezTo>
                    <a:cubicBezTo>
                      <a:pt x="0" y="38"/>
                      <a:pt x="0" y="38"/>
                      <a:pt x="0" y="38"/>
                    </a:cubicBezTo>
                    <a:cubicBezTo>
                      <a:pt x="0" y="38"/>
                      <a:pt x="99" y="38"/>
                      <a:pt x="129" y="38"/>
                    </a:cubicBezTo>
                    <a:cubicBezTo>
                      <a:pt x="127" y="51"/>
                      <a:pt x="122" y="70"/>
                      <a:pt x="109" y="86"/>
                    </a:cubicBezTo>
                    <a:cubicBezTo>
                      <a:pt x="91" y="108"/>
                      <a:pt x="59" y="120"/>
                      <a:pt x="17" y="120"/>
                    </a:cubicBezTo>
                    <a:cubicBezTo>
                      <a:pt x="17" y="158"/>
                      <a:pt x="17" y="158"/>
                      <a:pt x="17" y="158"/>
                    </a:cubicBezTo>
                    <a:cubicBezTo>
                      <a:pt x="70" y="158"/>
                      <a:pt x="113" y="141"/>
                      <a:pt x="138" y="110"/>
                    </a:cubicBezTo>
                    <a:cubicBezTo>
                      <a:pt x="160" y="84"/>
                      <a:pt x="166" y="53"/>
                      <a:pt x="167" y="34"/>
                    </a:cubicBezTo>
                    <a:cubicBezTo>
                      <a:pt x="163" y="36"/>
                      <a:pt x="158" y="38"/>
                      <a:pt x="153" y="38"/>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2" name="Freeform 187">
                <a:extLst>
                  <a:ext uri="{FF2B5EF4-FFF2-40B4-BE49-F238E27FC236}">
                    <a16:creationId xmlns:a16="http://schemas.microsoft.com/office/drawing/2014/main" id="{05526E5D-27B0-47C8-1E29-33CC7E6930FC}"/>
                  </a:ext>
                </a:extLst>
              </p:cNvPr>
              <p:cNvSpPr>
                <a:spLocks noChangeAspect="1" noEditPoints="1"/>
              </p:cNvSpPr>
              <p:nvPr/>
            </p:nvSpPr>
            <p:spPr bwMode="auto">
              <a:xfrm>
                <a:off x="5680" y="3992"/>
                <a:ext cx="364" cy="353"/>
              </a:xfrm>
              <a:custGeom>
                <a:avLst/>
                <a:gdLst>
                  <a:gd name="T0" fmla="*/ 27 w 53"/>
                  <a:gd name="T1" fmla="*/ 0 h 52"/>
                  <a:gd name="T2" fmla="*/ 0 w 53"/>
                  <a:gd name="T3" fmla="*/ 26 h 52"/>
                  <a:gd name="T4" fmla="*/ 27 w 53"/>
                  <a:gd name="T5" fmla="*/ 52 h 52"/>
                  <a:gd name="T6" fmla="*/ 53 w 53"/>
                  <a:gd name="T7" fmla="*/ 26 h 52"/>
                  <a:gd name="T8" fmla="*/ 27 w 53"/>
                  <a:gd name="T9" fmla="*/ 0 h 52"/>
                  <a:gd name="T10" fmla="*/ 27 w 53"/>
                  <a:gd name="T11" fmla="*/ 41 h 52"/>
                  <a:gd name="T12" fmla="*/ 11 w 53"/>
                  <a:gd name="T13" fmla="*/ 26 h 52"/>
                  <a:gd name="T14" fmla="*/ 27 w 53"/>
                  <a:gd name="T15" fmla="*/ 10 h 52"/>
                  <a:gd name="T16" fmla="*/ 42 w 53"/>
                  <a:gd name="T17" fmla="*/ 26 h 52"/>
                  <a:gd name="T18" fmla="*/ 27 w 53"/>
                  <a:gd name="T19" fmla="*/ 4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 h="52">
                    <a:moveTo>
                      <a:pt x="27" y="0"/>
                    </a:moveTo>
                    <a:cubicBezTo>
                      <a:pt x="12" y="0"/>
                      <a:pt x="0" y="11"/>
                      <a:pt x="0" y="26"/>
                    </a:cubicBezTo>
                    <a:cubicBezTo>
                      <a:pt x="0" y="40"/>
                      <a:pt x="12" y="52"/>
                      <a:pt x="27" y="52"/>
                    </a:cubicBezTo>
                    <a:cubicBezTo>
                      <a:pt x="41" y="52"/>
                      <a:pt x="53" y="40"/>
                      <a:pt x="53" y="26"/>
                    </a:cubicBezTo>
                    <a:cubicBezTo>
                      <a:pt x="53" y="11"/>
                      <a:pt x="41" y="0"/>
                      <a:pt x="27" y="0"/>
                    </a:cubicBezTo>
                    <a:close/>
                    <a:moveTo>
                      <a:pt x="27" y="41"/>
                    </a:moveTo>
                    <a:cubicBezTo>
                      <a:pt x="18" y="41"/>
                      <a:pt x="11" y="34"/>
                      <a:pt x="11" y="26"/>
                    </a:cubicBezTo>
                    <a:cubicBezTo>
                      <a:pt x="11" y="17"/>
                      <a:pt x="18" y="10"/>
                      <a:pt x="27" y="10"/>
                    </a:cubicBezTo>
                    <a:cubicBezTo>
                      <a:pt x="35" y="10"/>
                      <a:pt x="42" y="17"/>
                      <a:pt x="42" y="26"/>
                    </a:cubicBezTo>
                    <a:cubicBezTo>
                      <a:pt x="42" y="34"/>
                      <a:pt x="35" y="41"/>
                      <a:pt x="27" y="41"/>
                    </a:cubicBez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Freeform 188">
                <a:extLst>
                  <a:ext uri="{FF2B5EF4-FFF2-40B4-BE49-F238E27FC236}">
                    <a16:creationId xmlns:a16="http://schemas.microsoft.com/office/drawing/2014/main" id="{7FEA8E08-5E99-A57A-5E90-B11AECA026A0}"/>
                  </a:ext>
                </a:extLst>
              </p:cNvPr>
              <p:cNvSpPr>
                <a:spLocks noChangeAspect="1"/>
              </p:cNvSpPr>
              <p:nvPr/>
            </p:nvSpPr>
            <p:spPr bwMode="auto">
              <a:xfrm>
                <a:off x="7411" y="4093"/>
                <a:ext cx="1182" cy="1123"/>
              </a:xfrm>
              <a:custGeom>
                <a:avLst/>
                <a:gdLst>
                  <a:gd name="T0" fmla="*/ 134 w 173"/>
                  <a:gd name="T1" fmla="*/ 0 h 165"/>
                  <a:gd name="T2" fmla="*/ 75 w 173"/>
                  <a:gd name="T3" fmla="*/ 25 h 165"/>
                  <a:gd name="T4" fmla="*/ 34 w 173"/>
                  <a:gd name="T5" fmla="*/ 44 h 165"/>
                  <a:gd name="T6" fmla="*/ 0 w 173"/>
                  <a:gd name="T7" fmla="*/ 44 h 165"/>
                  <a:gd name="T8" fmla="*/ 0 w 173"/>
                  <a:gd name="T9" fmla="*/ 84 h 165"/>
                  <a:gd name="T10" fmla="*/ 39 w 173"/>
                  <a:gd name="T11" fmla="*/ 84 h 165"/>
                  <a:gd name="T12" fmla="*/ 72 w 173"/>
                  <a:gd name="T13" fmla="*/ 73 h 165"/>
                  <a:gd name="T14" fmla="*/ 72 w 173"/>
                  <a:gd name="T15" fmla="*/ 165 h 165"/>
                  <a:gd name="T16" fmla="*/ 112 w 173"/>
                  <a:gd name="T17" fmla="*/ 165 h 165"/>
                  <a:gd name="T18" fmla="*/ 112 w 173"/>
                  <a:gd name="T19" fmla="*/ 51 h 165"/>
                  <a:gd name="T20" fmla="*/ 140 w 173"/>
                  <a:gd name="T21" fmla="*/ 40 h 165"/>
                  <a:gd name="T22" fmla="*/ 173 w 173"/>
                  <a:gd name="T23" fmla="*/ 40 h 165"/>
                  <a:gd name="T24" fmla="*/ 173 w 173"/>
                  <a:gd name="T25" fmla="*/ 0 h 165"/>
                  <a:gd name="T26" fmla="*/ 134 w 173"/>
                  <a:gd name="T27" fmla="*/ 0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3" h="165">
                    <a:moveTo>
                      <a:pt x="134" y="0"/>
                    </a:moveTo>
                    <a:cubicBezTo>
                      <a:pt x="123" y="0"/>
                      <a:pt x="109" y="7"/>
                      <a:pt x="75" y="25"/>
                    </a:cubicBezTo>
                    <a:cubicBezTo>
                      <a:pt x="62" y="32"/>
                      <a:pt x="42" y="44"/>
                      <a:pt x="34" y="44"/>
                    </a:cubicBezTo>
                    <a:cubicBezTo>
                      <a:pt x="26" y="44"/>
                      <a:pt x="0" y="44"/>
                      <a:pt x="0" y="44"/>
                    </a:cubicBezTo>
                    <a:cubicBezTo>
                      <a:pt x="0" y="84"/>
                      <a:pt x="0" y="84"/>
                      <a:pt x="0" y="84"/>
                    </a:cubicBezTo>
                    <a:cubicBezTo>
                      <a:pt x="39" y="84"/>
                      <a:pt x="39" y="84"/>
                      <a:pt x="39" y="84"/>
                    </a:cubicBezTo>
                    <a:cubicBezTo>
                      <a:pt x="47" y="84"/>
                      <a:pt x="55" y="81"/>
                      <a:pt x="72" y="73"/>
                    </a:cubicBezTo>
                    <a:cubicBezTo>
                      <a:pt x="72" y="165"/>
                      <a:pt x="72" y="165"/>
                      <a:pt x="72" y="165"/>
                    </a:cubicBezTo>
                    <a:cubicBezTo>
                      <a:pt x="112" y="165"/>
                      <a:pt x="112" y="165"/>
                      <a:pt x="112" y="165"/>
                    </a:cubicBezTo>
                    <a:cubicBezTo>
                      <a:pt x="112" y="51"/>
                      <a:pt x="112" y="51"/>
                      <a:pt x="112" y="51"/>
                    </a:cubicBezTo>
                    <a:cubicBezTo>
                      <a:pt x="122" y="46"/>
                      <a:pt x="133" y="40"/>
                      <a:pt x="140" y="40"/>
                    </a:cubicBezTo>
                    <a:cubicBezTo>
                      <a:pt x="147" y="40"/>
                      <a:pt x="173" y="40"/>
                      <a:pt x="173" y="40"/>
                    </a:cubicBezTo>
                    <a:cubicBezTo>
                      <a:pt x="173" y="0"/>
                      <a:pt x="173" y="0"/>
                      <a:pt x="173" y="0"/>
                    </a:cubicBezTo>
                    <a:lnTo>
                      <a:pt x="13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4" name="Freeform 189">
                <a:extLst>
                  <a:ext uri="{FF2B5EF4-FFF2-40B4-BE49-F238E27FC236}">
                    <a16:creationId xmlns:a16="http://schemas.microsoft.com/office/drawing/2014/main" id="{A152AE6B-ED60-C0CC-4398-19023F568B4C}"/>
                  </a:ext>
                </a:extLst>
              </p:cNvPr>
              <p:cNvSpPr>
                <a:spLocks noChangeAspect="1"/>
              </p:cNvSpPr>
              <p:nvPr/>
            </p:nvSpPr>
            <p:spPr bwMode="auto">
              <a:xfrm>
                <a:off x="8777" y="4059"/>
                <a:ext cx="906" cy="1157"/>
              </a:xfrm>
              <a:custGeom>
                <a:avLst/>
                <a:gdLst>
                  <a:gd name="T0" fmla="*/ 394 w 1278"/>
                  <a:gd name="T1" fmla="*/ 0 h 1635"/>
                  <a:gd name="T2" fmla="*/ 0 w 1278"/>
                  <a:gd name="T3" fmla="*/ 0 h 1635"/>
                  <a:gd name="T4" fmla="*/ 0 w 1278"/>
                  <a:gd name="T5" fmla="*/ 1635 h 1635"/>
                  <a:gd name="T6" fmla="*/ 394 w 1278"/>
                  <a:gd name="T7" fmla="*/ 1635 h 1635"/>
                  <a:gd name="T8" fmla="*/ 394 w 1278"/>
                  <a:gd name="T9" fmla="*/ 865 h 1635"/>
                  <a:gd name="T10" fmla="*/ 1278 w 1278"/>
                  <a:gd name="T11" fmla="*/ 981 h 1635"/>
                  <a:gd name="T12" fmla="*/ 1278 w 1278"/>
                  <a:gd name="T13" fmla="*/ 596 h 1635"/>
                  <a:gd name="T14" fmla="*/ 394 w 1278"/>
                  <a:gd name="T15" fmla="*/ 481 h 1635"/>
                  <a:gd name="T16" fmla="*/ 394 w 1278"/>
                  <a:gd name="T17" fmla="*/ 0 h 1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78" h="1635">
                    <a:moveTo>
                      <a:pt x="394" y="0"/>
                    </a:moveTo>
                    <a:lnTo>
                      <a:pt x="0" y="0"/>
                    </a:lnTo>
                    <a:lnTo>
                      <a:pt x="0" y="1635"/>
                    </a:lnTo>
                    <a:lnTo>
                      <a:pt x="394" y="1635"/>
                    </a:lnTo>
                    <a:lnTo>
                      <a:pt x="394" y="865"/>
                    </a:lnTo>
                    <a:lnTo>
                      <a:pt x="1278" y="981"/>
                    </a:lnTo>
                    <a:lnTo>
                      <a:pt x="1278" y="596"/>
                    </a:lnTo>
                    <a:lnTo>
                      <a:pt x="394" y="481"/>
                    </a:lnTo>
                    <a:lnTo>
                      <a:pt x="394"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5" name="Rectangle 190">
                <a:extLst>
                  <a:ext uri="{FF2B5EF4-FFF2-40B4-BE49-F238E27FC236}">
                    <a16:creationId xmlns:a16="http://schemas.microsoft.com/office/drawing/2014/main" id="{E8101018-5845-C1DC-64D4-7A1AAF6BB26D}"/>
                  </a:ext>
                </a:extLst>
              </p:cNvPr>
              <p:cNvSpPr>
                <a:spLocks noChangeAspect="1" noChangeArrowheads="1"/>
              </p:cNvSpPr>
              <p:nvPr/>
            </p:nvSpPr>
            <p:spPr bwMode="auto">
              <a:xfrm>
                <a:off x="9314" y="4039"/>
                <a:ext cx="218"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6" name="Rectangle 191">
                <a:extLst>
                  <a:ext uri="{FF2B5EF4-FFF2-40B4-BE49-F238E27FC236}">
                    <a16:creationId xmlns:a16="http://schemas.microsoft.com/office/drawing/2014/main" id="{7F7B0792-B9F9-EB20-A590-9A2FFB3BBAAD}"/>
                  </a:ext>
                </a:extLst>
              </p:cNvPr>
              <p:cNvSpPr>
                <a:spLocks noChangeAspect="1" noChangeArrowheads="1"/>
              </p:cNvSpPr>
              <p:nvPr/>
            </p:nvSpPr>
            <p:spPr bwMode="auto">
              <a:xfrm>
                <a:off x="9572" y="4039"/>
                <a:ext cx="212" cy="184"/>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7" name="Rectangle 192">
                <a:extLst>
                  <a:ext uri="{FF2B5EF4-FFF2-40B4-BE49-F238E27FC236}">
                    <a16:creationId xmlns:a16="http://schemas.microsoft.com/office/drawing/2014/main" id="{1B6B49C3-47F2-F584-8D5F-178801E2CA1B}"/>
                  </a:ext>
                </a:extLst>
              </p:cNvPr>
              <p:cNvSpPr>
                <a:spLocks noChangeAspect="1" noChangeArrowheads="1"/>
              </p:cNvSpPr>
              <p:nvPr/>
            </p:nvSpPr>
            <p:spPr bwMode="auto">
              <a:xfrm>
                <a:off x="6194" y="4073"/>
                <a:ext cx="1014" cy="26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8" name="Freeform 193">
                <a:extLst>
                  <a:ext uri="{FF2B5EF4-FFF2-40B4-BE49-F238E27FC236}">
                    <a16:creationId xmlns:a16="http://schemas.microsoft.com/office/drawing/2014/main" id="{60C42462-ACED-6686-BD91-39046DA3CAD4}"/>
                  </a:ext>
                </a:extLst>
              </p:cNvPr>
              <p:cNvSpPr>
                <a:spLocks noChangeAspect="1"/>
              </p:cNvSpPr>
              <p:nvPr/>
            </p:nvSpPr>
            <p:spPr bwMode="auto">
              <a:xfrm>
                <a:off x="6118" y="4447"/>
                <a:ext cx="1152" cy="736"/>
              </a:xfrm>
              <a:custGeom>
                <a:avLst/>
                <a:gdLst>
                  <a:gd name="T0" fmla="*/ 150 w 169"/>
                  <a:gd name="T1" fmla="*/ 0 h 108"/>
                  <a:gd name="T2" fmla="*/ 0 w 169"/>
                  <a:gd name="T3" fmla="*/ 0 h 108"/>
                  <a:gd name="T4" fmla="*/ 0 w 169"/>
                  <a:gd name="T5" fmla="*/ 38 h 108"/>
                  <a:gd name="T6" fmla="*/ 127 w 169"/>
                  <a:gd name="T7" fmla="*/ 38 h 108"/>
                  <a:gd name="T8" fmla="*/ 38 w 169"/>
                  <a:gd name="T9" fmla="*/ 71 h 108"/>
                  <a:gd name="T10" fmla="*/ 13 w 169"/>
                  <a:gd name="T11" fmla="*/ 71 h 108"/>
                  <a:gd name="T12" fmla="*/ 13 w 169"/>
                  <a:gd name="T13" fmla="*/ 108 h 108"/>
                  <a:gd name="T14" fmla="*/ 38 w 169"/>
                  <a:gd name="T15" fmla="*/ 108 h 108"/>
                  <a:gd name="T16" fmla="*/ 169 w 169"/>
                  <a:gd name="T17" fmla="*/ 19 h 108"/>
                  <a:gd name="T18" fmla="*/ 169 w 169"/>
                  <a:gd name="T19" fmla="*/ 0 h 108"/>
                  <a:gd name="T20" fmla="*/ 150 w 169"/>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9" h="108">
                    <a:moveTo>
                      <a:pt x="150" y="0"/>
                    </a:moveTo>
                    <a:cubicBezTo>
                      <a:pt x="0" y="0"/>
                      <a:pt x="0" y="0"/>
                      <a:pt x="0" y="0"/>
                    </a:cubicBezTo>
                    <a:cubicBezTo>
                      <a:pt x="0" y="38"/>
                      <a:pt x="0" y="38"/>
                      <a:pt x="0" y="38"/>
                    </a:cubicBezTo>
                    <a:cubicBezTo>
                      <a:pt x="0" y="38"/>
                      <a:pt x="93" y="38"/>
                      <a:pt x="127" y="38"/>
                    </a:cubicBezTo>
                    <a:cubicBezTo>
                      <a:pt x="116" y="60"/>
                      <a:pt x="87" y="71"/>
                      <a:pt x="38" y="71"/>
                    </a:cubicBezTo>
                    <a:cubicBezTo>
                      <a:pt x="13" y="71"/>
                      <a:pt x="13" y="71"/>
                      <a:pt x="13" y="71"/>
                    </a:cubicBezTo>
                    <a:cubicBezTo>
                      <a:pt x="13" y="108"/>
                      <a:pt x="13" y="108"/>
                      <a:pt x="13" y="108"/>
                    </a:cubicBezTo>
                    <a:cubicBezTo>
                      <a:pt x="38" y="108"/>
                      <a:pt x="38" y="108"/>
                      <a:pt x="38" y="108"/>
                    </a:cubicBezTo>
                    <a:cubicBezTo>
                      <a:pt x="121" y="108"/>
                      <a:pt x="169" y="76"/>
                      <a:pt x="169" y="19"/>
                    </a:cubicBezTo>
                    <a:cubicBezTo>
                      <a:pt x="169" y="0"/>
                      <a:pt x="169" y="0"/>
                      <a:pt x="169" y="0"/>
                    </a:cubicBezTo>
                    <a:lnTo>
                      <a:pt x="15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2" name="Group 194">
              <a:extLst>
                <a:ext uri="{FF2B5EF4-FFF2-40B4-BE49-F238E27FC236}">
                  <a16:creationId xmlns:a16="http://schemas.microsoft.com/office/drawing/2014/main" id="{F90D7EAC-BD41-2D9D-E4EB-E18E89E1725F}"/>
                </a:ext>
              </a:extLst>
            </p:cNvPr>
            <p:cNvGrpSpPr>
              <a:grpSpLocks/>
            </p:cNvGrpSpPr>
            <p:nvPr/>
          </p:nvGrpSpPr>
          <p:grpSpPr bwMode="auto">
            <a:xfrm>
              <a:off x="3553" y="5390"/>
              <a:ext cx="5996" cy="189"/>
              <a:chOff x="3553" y="5390"/>
              <a:chExt cx="5996" cy="189"/>
            </a:xfrm>
          </p:grpSpPr>
          <p:sp>
            <p:nvSpPr>
              <p:cNvPr id="15" name="Rectangle 195">
                <a:extLst>
                  <a:ext uri="{FF2B5EF4-FFF2-40B4-BE49-F238E27FC236}">
                    <a16:creationId xmlns:a16="http://schemas.microsoft.com/office/drawing/2014/main" id="{0B3C5ECA-DDDF-4471-1095-F16D2223C5EA}"/>
                  </a:ext>
                </a:extLst>
              </p:cNvPr>
              <p:cNvSpPr>
                <a:spLocks noChangeArrowheads="1"/>
              </p:cNvSpPr>
              <p:nvPr/>
            </p:nvSpPr>
            <p:spPr bwMode="auto">
              <a:xfrm>
                <a:off x="3553"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16" name="Rectangle 196">
                <a:extLst>
                  <a:ext uri="{FF2B5EF4-FFF2-40B4-BE49-F238E27FC236}">
                    <a16:creationId xmlns:a16="http://schemas.microsoft.com/office/drawing/2014/main" id="{4FA9805F-FA37-6C9E-5BEC-41CC19D45710}"/>
                  </a:ext>
                </a:extLst>
              </p:cNvPr>
              <p:cNvSpPr>
                <a:spLocks noChangeArrowheads="1"/>
              </p:cNvSpPr>
              <p:nvPr/>
            </p:nvSpPr>
            <p:spPr bwMode="auto">
              <a:xfrm>
                <a:off x="8019" y="5467"/>
                <a:ext cx="1530" cy="35"/>
              </a:xfrm>
              <a:prstGeom prst="rect">
                <a:avLst/>
              </a:prstGeom>
              <a:solidFill>
                <a:srgbClr val="00206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grpSp>
            <p:nvGrpSpPr>
              <p:cNvPr id="17" name="Group 197">
                <a:extLst>
                  <a:ext uri="{FF2B5EF4-FFF2-40B4-BE49-F238E27FC236}">
                    <a16:creationId xmlns:a16="http://schemas.microsoft.com/office/drawing/2014/main" id="{D7E3E34F-3601-2BC8-11C8-7094A69A5E1D}"/>
                  </a:ext>
                </a:extLst>
              </p:cNvPr>
              <p:cNvGrpSpPr>
                <a:grpSpLocks/>
              </p:cNvGrpSpPr>
              <p:nvPr/>
            </p:nvGrpSpPr>
            <p:grpSpPr bwMode="auto">
              <a:xfrm>
                <a:off x="5295" y="5390"/>
                <a:ext cx="2541" cy="189"/>
                <a:chOff x="5295" y="10251"/>
                <a:chExt cx="2541" cy="189"/>
              </a:xfrm>
            </p:grpSpPr>
            <p:sp>
              <p:nvSpPr>
                <p:cNvPr id="18" name="WordArt 198">
                  <a:extLst>
                    <a:ext uri="{FF2B5EF4-FFF2-40B4-BE49-F238E27FC236}">
                      <a16:creationId xmlns:a16="http://schemas.microsoft.com/office/drawing/2014/main" id="{348D8004-0616-FDFF-4832-31106E32EAB0}"/>
                    </a:ext>
                  </a:extLst>
                </p:cNvPr>
                <p:cNvSpPr>
                  <a:spLocks noChangeArrowheads="1" noChangeShapeType="1" noTextEdit="1"/>
                </p:cNvSpPr>
                <p:nvPr/>
              </p:nvSpPr>
              <p:spPr bwMode="auto">
                <a:xfrm>
                  <a:off x="529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デ</a:t>
                  </a:r>
                </a:p>
              </p:txBody>
            </p:sp>
            <p:sp>
              <p:nvSpPr>
                <p:cNvPr id="19" name="WordArt 199">
                  <a:extLst>
                    <a:ext uri="{FF2B5EF4-FFF2-40B4-BE49-F238E27FC236}">
                      <a16:creationId xmlns:a16="http://schemas.microsoft.com/office/drawing/2014/main" id="{2DE32FAC-A3ED-B5D9-4DB7-14198B3D7BA2}"/>
                    </a:ext>
                  </a:extLst>
                </p:cNvPr>
                <p:cNvSpPr>
                  <a:spLocks noChangeArrowheads="1" noChangeShapeType="1" noTextEdit="1"/>
                </p:cNvSpPr>
                <p:nvPr/>
              </p:nvSpPr>
              <p:spPr bwMode="auto">
                <a:xfrm>
                  <a:off x="5508"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ジ</a:t>
                  </a:r>
                </a:p>
              </p:txBody>
            </p:sp>
            <p:sp>
              <p:nvSpPr>
                <p:cNvPr id="20" name="WordArt 200">
                  <a:extLst>
                    <a:ext uri="{FF2B5EF4-FFF2-40B4-BE49-F238E27FC236}">
                      <a16:creationId xmlns:a16="http://schemas.microsoft.com/office/drawing/2014/main" id="{D606C761-6977-3E55-45CF-FEA4ADB6FC82}"/>
                    </a:ext>
                  </a:extLst>
                </p:cNvPr>
                <p:cNvSpPr>
                  <a:spLocks noChangeArrowheads="1" noChangeShapeType="1" noTextEdit="1"/>
                </p:cNvSpPr>
                <p:nvPr/>
              </p:nvSpPr>
              <p:spPr bwMode="auto">
                <a:xfrm>
                  <a:off x="5721"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タ</a:t>
                  </a:r>
                </a:p>
              </p:txBody>
            </p:sp>
            <p:sp>
              <p:nvSpPr>
                <p:cNvPr id="21" name="WordArt 201">
                  <a:extLst>
                    <a:ext uri="{FF2B5EF4-FFF2-40B4-BE49-F238E27FC236}">
                      <a16:creationId xmlns:a16="http://schemas.microsoft.com/office/drawing/2014/main" id="{F989C111-80BC-7E51-8967-E4263BEBF551}"/>
                    </a:ext>
                  </a:extLst>
                </p:cNvPr>
                <p:cNvSpPr>
                  <a:spLocks noChangeArrowheads="1" noChangeShapeType="1" noTextEdit="1"/>
                </p:cNvSpPr>
                <p:nvPr/>
              </p:nvSpPr>
              <p:spPr bwMode="auto">
                <a:xfrm>
                  <a:off x="5925" y="10257"/>
                  <a:ext cx="194"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ル</a:t>
                  </a:r>
                </a:p>
              </p:txBody>
            </p:sp>
            <p:sp>
              <p:nvSpPr>
                <p:cNvPr id="22" name="WordArt 202">
                  <a:extLst>
                    <a:ext uri="{FF2B5EF4-FFF2-40B4-BE49-F238E27FC236}">
                      <a16:creationId xmlns:a16="http://schemas.microsoft.com/office/drawing/2014/main" id="{58CBCBB9-98BE-6AE1-15EB-712EE16947E9}"/>
                    </a:ext>
                  </a:extLst>
                </p:cNvPr>
                <p:cNvSpPr>
                  <a:spLocks noChangeArrowheads="1" noChangeShapeType="1" noTextEdit="1"/>
                </p:cNvSpPr>
                <p:nvPr/>
              </p:nvSpPr>
              <p:spPr bwMode="auto">
                <a:xfrm>
                  <a:off x="6147" y="10254"/>
                  <a:ext cx="195" cy="186"/>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丸</a:t>
                  </a:r>
                </a:p>
              </p:txBody>
            </p:sp>
            <p:sp>
              <p:nvSpPr>
                <p:cNvPr id="23" name="WordArt 203">
                  <a:extLst>
                    <a:ext uri="{FF2B5EF4-FFF2-40B4-BE49-F238E27FC236}">
                      <a16:creationId xmlns:a16="http://schemas.microsoft.com/office/drawing/2014/main" id="{C89354BC-BF38-A9ED-4693-E72FDE1FA6EC}"/>
                    </a:ext>
                  </a:extLst>
                </p:cNvPr>
                <p:cNvSpPr>
                  <a:spLocks noChangeArrowheads="1" noChangeShapeType="1" noTextEdit="1"/>
                </p:cNvSpPr>
                <p:nvPr/>
              </p:nvSpPr>
              <p:spPr bwMode="auto">
                <a:xfrm>
                  <a:off x="6384" y="10266"/>
                  <a:ext cx="164" cy="174"/>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ご</a:t>
                  </a:r>
                </a:p>
              </p:txBody>
            </p:sp>
            <p:sp>
              <p:nvSpPr>
                <p:cNvPr id="24" name="WordArt 204">
                  <a:extLst>
                    <a:ext uri="{FF2B5EF4-FFF2-40B4-BE49-F238E27FC236}">
                      <a16:creationId xmlns:a16="http://schemas.microsoft.com/office/drawing/2014/main" id="{0C96AC1E-6528-0A86-885F-8A17E59C6916}"/>
                    </a:ext>
                  </a:extLst>
                </p:cNvPr>
                <p:cNvSpPr>
                  <a:spLocks noChangeArrowheads="1" noChangeShapeType="1" noTextEdit="1"/>
                </p:cNvSpPr>
                <p:nvPr/>
              </p:nvSpPr>
              <p:spPr bwMode="auto">
                <a:xfrm>
                  <a:off x="6585"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と</a:t>
                  </a:r>
                </a:p>
              </p:txBody>
            </p:sp>
            <p:sp>
              <p:nvSpPr>
                <p:cNvPr id="25" name="WordArt 205">
                  <a:extLst>
                    <a:ext uri="{FF2B5EF4-FFF2-40B4-BE49-F238E27FC236}">
                      <a16:creationId xmlns:a16="http://schemas.microsoft.com/office/drawing/2014/main" id="{7007F2C7-DA62-65B5-C197-7C3C8715C2E5}"/>
                    </a:ext>
                  </a:extLst>
                </p:cNvPr>
                <p:cNvSpPr>
                  <a:spLocks noChangeArrowheads="1" noChangeShapeType="1" noTextEdit="1"/>
                </p:cNvSpPr>
                <p:nvPr/>
              </p:nvSpPr>
              <p:spPr bwMode="auto">
                <a:xfrm>
                  <a:off x="6798" y="10257"/>
                  <a:ext cx="179"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ア</a:t>
                  </a:r>
                </a:p>
              </p:txBody>
            </p:sp>
            <p:sp>
              <p:nvSpPr>
                <p:cNvPr id="26" name="WordArt 206">
                  <a:extLst>
                    <a:ext uri="{FF2B5EF4-FFF2-40B4-BE49-F238E27FC236}">
                      <a16:creationId xmlns:a16="http://schemas.microsoft.com/office/drawing/2014/main" id="{F293E894-9776-6340-8048-36580261EE7A}"/>
                    </a:ext>
                  </a:extLst>
                </p:cNvPr>
                <p:cNvSpPr>
                  <a:spLocks noChangeArrowheads="1" noChangeShapeType="1" noTextEdit="1"/>
                </p:cNvSpPr>
                <p:nvPr/>
              </p:nvSpPr>
              <p:spPr bwMode="auto">
                <a:xfrm>
                  <a:off x="702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プ</a:t>
                  </a:r>
                </a:p>
              </p:txBody>
            </p:sp>
            <p:sp>
              <p:nvSpPr>
                <p:cNvPr id="27" name="WordArt 207">
                  <a:extLst>
                    <a:ext uri="{FF2B5EF4-FFF2-40B4-BE49-F238E27FC236}">
                      <a16:creationId xmlns:a16="http://schemas.microsoft.com/office/drawing/2014/main" id="{34C6160A-C68A-B9FA-FA9F-4641BF8C7B20}"/>
                    </a:ext>
                  </a:extLst>
                </p:cNvPr>
                <p:cNvSpPr>
                  <a:spLocks noChangeArrowheads="1" noChangeShapeType="1" noTextEdit="1"/>
                </p:cNvSpPr>
                <p:nvPr/>
              </p:nvSpPr>
              <p:spPr bwMode="auto">
                <a:xfrm>
                  <a:off x="7237"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ラ</a:t>
                  </a:r>
                </a:p>
              </p:txBody>
            </p:sp>
            <p:sp>
              <p:nvSpPr>
                <p:cNvPr id="28" name="WordArt 208">
                  <a:extLst>
                    <a:ext uri="{FF2B5EF4-FFF2-40B4-BE49-F238E27FC236}">
                      <a16:creationId xmlns:a16="http://schemas.microsoft.com/office/drawing/2014/main" id="{2CF7128D-148F-9242-E6F2-2BA5D2EC7D50}"/>
                    </a:ext>
                  </a:extLst>
                </p:cNvPr>
                <p:cNvSpPr>
                  <a:spLocks noChangeArrowheads="1" noChangeShapeType="1" noTextEdit="1"/>
                </p:cNvSpPr>
                <p:nvPr/>
              </p:nvSpPr>
              <p:spPr bwMode="auto">
                <a:xfrm>
                  <a:off x="7450" y="10257"/>
                  <a:ext cx="170" cy="18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イ</a:t>
                  </a:r>
                </a:p>
              </p:txBody>
            </p:sp>
            <p:sp>
              <p:nvSpPr>
                <p:cNvPr id="29" name="WordArt 209">
                  <a:extLst>
                    <a:ext uri="{FF2B5EF4-FFF2-40B4-BE49-F238E27FC236}">
                      <a16:creationId xmlns:a16="http://schemas.microsoft.com/office/drawing/2014/main" id="{45906D15-8C4D-0B42-F098-497023116DF0}"/>
                    </a:ext>
                  </a:extLst>
                </p:cNvPr>
                <p:cNvSpPr>
                  <a:spLocks noChangeArrowheads="1" noChangeShapeType="1" noTextEdit="1"/>
                </p:cNvSpPr>
                <p:nvPr/>
              </p:nvSpPr>
              <p:spPr bwMode="auto">
                <a:xfrm>
                  <a:off x="7711" y="10251"/>
                  <a:ext cx="125" cy="18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2060"/>
                      </a:solidFill>
                      <a:effectLst/>
                      <a:latin typeface="ヒラギノ角ゴ7" panose="020B0700000000000000" pitchFamily="50" charset="-128"/>
                      <a:ea typeface="ヒラギノ角ゴ7" panose="020B0700000000000000" pitchFamily="50" charset="-128"/>
                    </a:rPr>
                    <a:t>ド</a:t>
                  </a:r>
                </a:p>
              </p:txBody>
            </p:sp>
          </p:grpSp>
        </p:grpSp>
        <p:sp>
          <p:nvSpPr>
            <p:cNvPr id="13" name="Freeform 210">
              <a:extLst>
                <a:ext uri="{FF2B5EF4-FFF2-40B4-BE49-F238E27FC236}">
                  <a16:creationId xmlns:a16="http://schemas.microsoft.com/office/drawing/2014/main" id="{07C8DF36-E682-787C-F21C-4EB0690F72F1}"/>
                </a:ext>
              </a:extLst>
            </p:cNvPr>
            <p:cNvSpPr>
              <a:spLocks noChangeAspect="1" noEditPoints="1"/>
            </p:cNvSpPr>
            <p:nvPr/>
          </p:nvSpPr>
          <p:spPr bwMode="auto">
            <a:xfrm>
              <a:off x="1784" y="4378"/>
              <a:ext cx="1213" cy="1012"/>
            </a:xfrm>
            <a:custGeom>
              <a:avLst/>
              <a:gdLst>
                <a:gd name="T0" fmla="*/ 856 w 1711"/>
                <a:gd name="T1" fmla="*/ 452 h 1336"/>
                <a:gd name="T2" fmla="*/ 1009 w 1711"/>
                <a:gd name="T3" fmla="*/ 798 h 1336"/>
                <a:gd name="T4" fmla="*/ 702 w 1711"/>
                <a:gd name="T5" fmla="*/ 798 h 1336"/>
                <a:gd name="T6" fmla="*/ 856 w 1711"/>
                <a:gd name="T7" fmla="*/ 452 h 1336"/>
                <a:gd name="T8" fmla="*/ 1240 w 1711"/>
                <a:gd name="T9" fmla="*/ 1336 h 1336"/>
                <a:gd name="T10" fmla="*/ 1711 w 1711"/>
                <a:gd name="T11" fmla="*/ 1336 h 1336"/>
                <a:gd name="T12" fmla="*/ 1077 w 1711"/>
                <a:gd name="T13" fmla="*/ 0 h 1336"/>
                <a:gd name="T14" fmla="*/ 634 w 1711"/>
                <a:gd name="T15" fmla="*/ 0 h 1336"/>
                <a:gd name="T16" fmla="*/ 0 w 1711"/>
                <a:gd name="T17" fmla="*/ 1336 h 1336"/>
                <a:gd name="T18" fmla="*/ 471 w 1711"/>
                <a:gd name="T19" fmla="*/ 1336 h 1336"/>
                <a:gd name="T20" fmla="*/ 596 w 1711"/>
                <a:gd name="T21" fmla="*/ 1105 h 1336"/>
                <a:gd name="T22" fmla="*/ 1105 w 1711"/>
                <a:gd name="T23" fmla="*/ 1105 h 1336"/>
                <a:gd name="T24" fmla="*/ 1240 w 1711"/>
                <a:gd name="T25"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11" h="1336">
                  <a:moveTo>
                    <a:pt x="856" y="452"/>
                  </a:moveTo>
                  <a:lnTo>
                    <a:pt x="1009" y="798"/>
                  </a:lnTo>
                  <a:lnTo>
                    <a:pt x="702" y="798"/>
                  </a:lnTo>
                  <a:lnTo>
                    <a:pt x="856" y="452"/>
                  </a:lnTo>
                  <a:close/>
                  <a:moveTo>
                    <a:pt x="1240" y="1336"/>
                  </a:moveTo>
                  <a:lnTo>
                    <a:pt x="1711" y="1336"/>
                  </a:lnTo>
                  <a:lnTo>
                    <a:pt x="1077" y="0"/>
                  </a:lnTo>
                  <a:lnTo>
                    <a:pt x="634" y="0"/>
                  </a:lnTo>
                  <a:lnTo>
                    <a:pt x="0" y="1336"/>
                  </a:lnTo>
                  <a:lnTo>
                    <a:pt x="471" y="1336"/>
                  </a:lnTo>
                  <a:lnTo>
                    <a:pt x="596" y="1105"/>
                  </a:lnTo>
                  <a:lnTo>
                    <a:pt x="1105" y="1105"/>
                  </a:lnTo>
                  <a:lnTo>
                    <a:pt x="1240" y="13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Freeform 211">
              <a:extLst>
                <a:ext uri="{FF2B5EF4-FFF2-40B4-BE49-F238E27FC236}">
                  <a16:creationId xmlns:a16="http://schemas.microsoft.com/office/drawing/2014/main" id="{D0AE2474-6F27-37A5-CCCB-CBF22A6D1B82}"/>
                </a:ext>
              </a:extLst>
            </p:cNvPr>
            <p:cNvSpPr>
              <a:spLocks noChangeAspect="1"/>
            </p:cNvSpPr>
            <p:nvPr/>
          </p:nvSpPr>
          <p:spPr bwMode="auto">
            <a:xfrm>
              <a:off x="1509" y="4021"/>
              <a:ext cx="704" cy="591"/>
            </a:xfrm>
            <a:custGeom>
              <a:avLst/>
              <a:gdLst>
                <a:gd name="T0" fmla="*/ 0 w 980"/>
                <a:gd name="T1" fmla="*/ 308 h 789"/>
                <a:gd name="T2" fmla="*/ 375 w 980"/>
                <a:gd name="T3" fmla="*/ 308 h 789"/>
                <a:gd name="T4" fmla="*/ 490 w 980"/>
                <a:gd name="T5" fmla="*/ 0 h 789"/>
                <a:gd name="T6" fmla="*/ 605 w 980"/>
                <a:gd name="T7" fmla="*/ 308 h 789"/>
                <a:gd name="T8" fmla="*/ 980 w 980"/>
                <a:gd name="T9" fmla="*/ 308 h 789"/>
                <a:gd name="T10" fmla="*/ 673 w 980"/>
                <a:gd name="T11" fmla="*/ 491 h 789"/>
                <a:gd name="T12" fmla="*/ 788 w 980"/>
                <a:gd name="T13" fmla="*/ 789 h 789"/>
                <a:gd name="T14" fmla="*/ 490 w 980"/>
                <a:gd name="T15" fmla="*/ 606 h 789"/>
                <a:gd name="T16" fmla="*/ 192 w 980"/>
                <a:gd name="T17" fmla="*/ 789 h 789"/>
                <a:gd name="T18" fmla="*/ 307 w 980"/>
                <a:gd name="T19" fmla="*/ 491 h 789"/>
                <a:gd name="T20" fmla="*/ 0 w 980"/>
                <a:gd name="T21" fmla="*/ 308 h 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0" h="789">
                  <a:moveTo>
                    <a:pt x="0" y="308"/>
                  </a:moveTo>
                  <a:lnTo>
                    <a:pt x="375" y="308"/>
                  </a:lnTo>
                  <a:lnTo>
                    <a:pt x="490" y="0"/>
                  </a:lnTo>
                  <a:lnTo>
                    <a:pt x="605" y="308"/>
                  </a:lnTo>
                  <a:lnTo>
                    <a:pt x="980" y="308"/>
                  </a:lnTo>
                  <a:lnTo>
                    <a:pt x="673" y="491"/>
                  </a:lnTo>
                  <a:lnTo>
                    <a:pt x="788" y="789"/>
                  </a:lnTo>
                  <a:lnTo>
                    <a:pt x="490" y="606"/>
                  </a:lnTo>
                  <a:lnTo>
                    <a:pt x="192" y="789"/>
                  </a:lnTo>
                  <a:lnTo>
                    <a:pt x="307" y="491"/>
                  </a:lnTo>
                  <a:lnTo>
                    <a:pt x="0" y="308"/>
                  </a:lnTo>
                  <a:close/>
                </a:path>
              </a:pathLst>
            </a:custGeom>
            <a:solidFill>
              <a:srgbClr val="FFFFFF"/>
            </a:solidFill>
            <a:ln>
              <a:noFill/>
            </a:ln>
            <a:extLst>
              <a:ext uri="{91240B29-F687-4F45-9708-019B960494DF}">
                <a14:hiddenLine xmlns:a14="http://schemas.microsoft.com/office/drawing/2010/main" w="9525">
                  <a:solidFill>
                    <a:srgbClr val="0000FF"/>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cxnSp>
        <p:nvCxnSpPr>
          <p:cNvPr id="39" name="直線コネクタ 38">
            <a:extLst>
              <a:ext uri="{FF2B5EF4-FFF2-40B4-BE49-F238E27FC236}">
                <a16:creationId xmlns:a16="http://schemas.microsoft.com/office/drawing/2014/main" id="{5292DB50-E10C-96C1-FDCE-AD17248981D8}"/>
              </a:ext>
            </a:extLst>
          </p:cNvPr>
          <p:cNvCxnSpPr/>
          <p:nvPr/>
        </p:nvCxnSpPr>
        <p:spPr>
          <a:xfrm>
            <a:off x="442183" y="9872119"/>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テキスト ボックス 55">
            <a:extLst>
              <a:ext uri="{FF2B5EF4-FFF2-40B4-BE49-F238E27FC236}">
                <a16:creationId xmlns:a16="http://schemas.microsoft.com/office/drawing/2014/main" id="{5310112E-BD4F-BFF5-9936-22B712C833E6}"/>
              </a:ext>
            </a:extLst>
          </p:cNvPr>
          <p:cNvSpPr txBox="1"/>
          <p:nvPr/>
        </p:nvSpPr>
        <p:spPr>
          <a:xfrm>
            <a:off x="2272025" y="2387290"/>
            <a:ext cx="5287650" cy="338554"/>
          </a:xfrm>
          <a:prstGeom prst="rect">
            <a:avLst/>
          </a:prstGeom>
          <a:noFill/>
          <a:ln>
            <a:noFill/>
          </a:ln>
        </p:spPr>
        <p:txBody>
          <a:bodyPr wrap="square" rtlCol="0">
            <a:spAutoFit/>
          </a:bodyPr>
          <a:lstStyle/>
          <a:p>
            <a:pPr algn="r">
              <a:buNone/>
            </a:pPr>
            <a:r>
              <a:rPr lang="en-US" altLang="ja-JP" sz="1600" b="1" i="0" dirty="0">
                <a:solidFill>
                  <a:srgbClr val="000000"/>
                </a:solidFill>
                <a:effectLst/>
                <a:latin typeface="+mn-ea"/>
              </a:rPr>
              <a:t>CAD</a:t>
            </a:r>
            <a:r>
              <a:rPr lang="ja-JP" altLang="en-US" sz="1600" b="1" i="0" dirty="0">
                <a:solidFill>
                  <a:srgbClr val="000000"/>
                </a:solidFill>
                <a:effectLst/>
                <a:latin typeface="+mn-ea"/>
              </a:rPr>
              <a:t>とシミュレーションの強力な統合ソリューション</a:t>
            </a:r>
            <a:endParaRPr lang="en-US" altLang="ja-JP" sz="1600" b="1" dirty="0">
              <a:solidFill>
                <a:sysClr val="windowText" lastClr="000000"/>
              </a:solidFill>
              <a:latin typeface="+mn-ea"/>
              <a:cs typeface="Segoe UI" panose="020B0502040204020203" pitchFamily="34" charset="0"/>
            </a:endParaRPr>
          </a:p>
        </p:txBody>
      </p:sp>
      <p:sp>
        <p:nvSpPr>
          <p:cNvPr id="60" name="正方形/長方形 59">
            <a:extLst>
              <a:ext uri="{FF2B5EF4-FFF2-40B4-BE49-F238E27FC236}">
                <a16:creationId xmlns:a16="http://schemas.microsoft.com/office/drawing/2014/main" id="{D719B04D-82BC-F41B-07AC-5EBD7F9B113A}"/>
              </a:ext>
            </a:extLst>
          </p:cNvPr>
          <p:cNvSpPr/>
          <p:nvPr/>
        </p:nvSpPr>
        <p:spPr>
          <a:xfrm>
            <a:off x="0" y="4576163"/>
            <a:ext cx="7559675" cy="1901809"/>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テキスト ボックス 1033">
            <a:extLst>
              <a:ext uri="{FF2B5EF4-FFF2-40B4-BE49-F238E27FC236}">
                <a16:creationId xmlns:a16="http://schemas.microsoft.com/office/drawing/2014/main" id="{A1405CD9-0AB8-DD1B-94AF-DF8CB1C16560}"/>
              </a:ext>
            </a:extLst>
          </p:cNvPr>
          <p:cNvSpPr txBox="1"/>
          <p:nvPr/>
        </p:nvSpPr>
        <p:spPr>
          <a:xfrm>
            <a:off x="0" y="4594468"/>
            <a:ext cx="7559675" cy="261610"/>
          </a:xfrm>
          <a:prstGeom prst="rect">
            <a:avLst/>
          </a:prstGeom>
          <a:noFill/>
          <a:ln>
            <a:noFill/>
          </a:ln>
        </p:spPr>
        <p:txBody>
          <a:bodyPr wrap="square" rtlCol="0">
            <a:spAutoFit/>
          </a:bodyPr>
          <a:lstStyle/>
          <a:p>
            <a:pPr algn="ctr"/>
            <a:r>
              <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Inventor Nastran </a:t>
            </a: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の</a:t>
            </a:r>
            <a:r>
              <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3</a:t>
            </a: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つの特徴</a:t>
            </a:r>
            <a:endPar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1058" name="テキスト ボックス 1057">
            <a:extLst>
              <a:ext uri="{FF2B5EF4-FFF2-40B4-BE49-F238E27FC236}">
                <a16:creationId xmlns:a16="http://schemas.microsoft.com/office/drawing/2014/main" id="{0ECAC6A3-D23F-2857-0E6B-5E7F7A6ECDF1}"/>
              </a:ext>
            </a:extLst>
          </p:cNvPr>
          <p:cNvSpPr txBox="1"/>
          <p:nvPr/>
        </p:nvSpPr>
        <p:spPr>
          <a:xfrm>
            <a:off x="139970" y="6610220"/>
            <a:ext cx="7279735" cy="307777"/>
          </a:xfrm>
          <a:prstGeom prst="rect">
            <a:avLst/>
          </a:prstGeom>
          <a:noFill/>
        </p:spPr>
        <p:txBody>
          <a:bodyPr wrap="square">
            <a:spAutoFit/>
          </a:bodyPr>
          <a:lstStyle/>
          <a:p>
            <a:pPr algn="ctr" fontAlgn="base"/>
            <a:r>
              <a:rPr lang="ja-JP" altLang="en-US" sz="1400" b="1" i="0" dirty="0">
                <a:effectLst/>
                <a:latin typeface="+mn-ea"/>
              </a:rPr>
              <a:t>​</a:t>
            </a:r>
            <a:r>
              <a:rPr lang="en-US" altLang="ja-JP" sz="1400" b="1" i="0" dirty="0">
                <a:effectLst/>
                <a:latin typeface="+mn-ea"/>
              </a:rPr>
              <a:t>Autodesk Inventor Nastran </a:t>
            </a:r>
            <a:r>
              <a:rPr lang="ja-JP" altLang="en-US" sz="1400" b="1" i="0" dirty="0">
                <a:effectLst/>
                <a:latin typeface="+mn-ea"/>
              </a:rPr>
              <a:t>で</a:t>
            </a:r>
            <a:r>
              <a:rPr lang="ja-JP" altLang="en-US" sz="1400" b="1" i="0" dirty="0">
                <a:solidFill>
                  <a:srgbClr val="191919"/>
                </a:solidFill>
                <a:effectLst/>
                <a:latin typeface="+mn-ea"/>
              </a:rPr>
              <a:t>プロフェッショナルレベルのシミュレーション解析</a:t>
            </a:r>
            <a:endParaRPr lang="ja-JP" altLang="en-US" sz="1400" b="1" i="0" dirty="0">
              <a:effectLst/>
              <a:latin typeface="+mn-ea"/>
            </a:endParaRPr>
          </a:p>
        </p:txBody>
      </p:sp>
      <p:grpSp>
        <p:nvGrpSpPr>
          <p:cNvPr id="1025" name="グループ化 1024">
            <a:extLst>
              <a:ext uri="{FF2B5EF4-FFF2-40B4-BE49-F238E27FC236}">
                <a16:creationId xmlns:a16="http://schemas.microsoft.com/office/drawing/2014/main" id="{FE0BEFEF-BFFC-8D56-6D06-ACC149D692E2}"/>
              </a:ext>
            </a:extLst>
          </p:cNvPr>
          <p:cNvGrpSpPr/>
          <p:nvPr/>
        </p:nvGrpSpPr>
        <p:grpSpPr>
          <a:xfrm>
            <a:off x="139790" y="250876"/>
            <a:ext cx="3194743" cy="1916061"/>
            <a:chOff x="-4546561" y="1010953"/>
            <a:chExt cx="3194743" cy="1916061"/>
          </a:xfrm>
        </p:grpSpPr>
        <p:cxnSp>
          <p:nvCxnSpPr>
            <p:cNvPr id="1026" name="直線コネクタ 1025">
              <a:extLst>
                <a:ext uri="{FF2B5EF4-FFF2-40B4-BE49-F238E27FC236}">
                  <a16:creationId xmlns:a16="http://schemas.microsoft.com/office/drawing/2014/main" id="{4ACEE559-84ED-A121-3513-2D4734A1643D}"/>
                </a:ext>
              </a:extLst>
            </p:cNvPr>
            <p:cNvCxnSpPr/>
            <p:nvPr/>
          </p:nvCxnSpPr>
          <p:spPr>
            <a:xfrm>
              <a:off x="-4413412" y="2335822"/>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1027" name="グループ化 1026">
              <a:extLst>
                <a:ext uri="{FF2B5EF4-FFF2-40B4-BE49-F238E27FC236}">
                  <a16:creationId xmlns:a16="http://schemas.microsoft.com/office/drawing/2014/main" id="{E2723769-578E-CB91-E8A1-151842ED81E9}"/>
                </a:ext>
              </a:extLst>
            </p:cNvPr>
            <p:cNvGrpSpPr/>
            <p:nvPr/>
          </p:nvGrpSpPr>
          <p:grpSpPr>
            <a:xfrm>
              <a:off x="-4546561" y="1010953"/>
              <a:ext cx="3194743" cy="1916061"/>
              <a:chOff x="92971" y="104906"/>
              <a:chExt cx="3194743" cy="1916061"/>
            </a:xfrm>
          </p:grpSpPr>
          <p:sp>
            <p:nvSpPr>
              <p:cNvPr id="1028" name="テキスト ボックス 1027">
                <a:extLst>
                  <a:ext uri="{FF2B5EF4-FFF2-40B4-BE49-F238E27FC236}">
                    <a16:creationId xmlns:a16="http://schemas.microsoft.com/office/drawing/2014/main" id="{C3C349BB-780F-E0FA-CF5A-CF68C73758A4}"/>
                  </a:ext>
                </a:extLst>
              </p:cNvPr>
              <p:cNvSpPr txBox="1"/>
              <p:nvPr/>
            </p:nvSpPr>
            <p:spPr>
              <a:xfrm>
                <a:off x="403243" y="1497747"/>
                <a:ext cx="2884471" cy="523220"/>
              </a:xfrm>
              <a:prstGeom prst="rect">
                <a:avLst/>
              </a:prstGeom>
              <a:no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029" name="テキスト ボックス 1028">
                <a:extLst>
                  <a:ext uri="{FF2B5EF4-FFF2-40B4-BE49-F238E27FC236}">
                    <a16:creationId xmlns:a16="http://schemas.microsoft.com/office/drawing/2014/main" id="{BA1F3349-3BE6-9AA8-4411-8C8D9AA843C4}"/>
                  </a:ext>
                </a:extLst>
              </p:cNvPr>
              <p:cNvSpPr txBox="1"/>
              <p:nvPr/>
            </p:nvSpPr>
            <p:spPr>
              <a:xfrm>
                <a:off x="92971" y="152852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1031" name="Picture 3">
                <a:extLst>
                  <a:ext uri="{FF2B5EF4-FFF2-40B4-BE49-F238E27FC236}">
                    <a16:creationId xmlns:a16="http://schemas.microsoft.com/office/drawing/2014/main" id="{6F22D2A9-7E9B-1936-0E2D-4CA0440344B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193" y="104906"/>
                <a:ext cx="172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045" name="テキスト ボックス 1044">
            <a:extLst>
              <a:ext uri="{FF2B5EF4-FFF2-40B4-BE49-F238E27FC236}">
                <a16:creationId xmlns:a16="http://schemas.microsoft.com/office/drawing/2014/main" id="{D7C2829F-D17E-C3B0-9BD6-70FD75677861}"/>
              </a:ext>
            </a:extLst>
          </p:cNvPr>
          <p:cNvSpPr txBox="1"/>
          <p:nvPr/>
        </p:nvSpPr>
        <p:spPr>
          <a:xfrm>
            <a:off x="2562325" y="3798672"/>
            <a:ext cx="4898925" cy="584775"/>
          </a:xfrm>
          <a:prstGeom prst="rect">
            <a:avLst/>
          </a:prstGeom>
          <a:noFill/>
          <a:ln w="6350">
            <a:solidFill>
              <a:schemeClr val="bg1">
                <a:lumMod val="75000"/>
              </a:schemeClr>
            </a:solidFill>
          </a:ln>
        </p:spPr>
        <p:txBody>
          <a:bodyPr wrap="square" rtlCol="0">
            <a:spAutoFit/>
          </a:bodyPr>
          <a:lstStyle/>
          <a:p>
            <a:pPr algn="l">
              <a:buNone/>
            </a:pPr>
            <a:r>
              <a:rPr lang="en-US" altLang="ja-JP" sz="800" i="0" dirty="0">
                <a:solidFill>
                  <a:srgbClr val="191919"/>
                </a:solidFill>
                <a:effectLst/>
                <a:latin typeface="+mn-ea"/>
              </a:rPr>
              <a:t>Inventor Nastran</a:t>
            </a:r>
            <a:r>
              <a:rPr lang="ja-JP" altLang="en-US" sz="800" i="0" dirty="0">
                <a:solidFill>
                  <a:srgbClr val="191919"/>
                </a:solidFill>
                <a:effectLst/>
                <a:latin typeface="+mn-ea"/>
              </a:rPr>
              <a:t>は、設計者と解析担当者のための「</a:t>
            </a:r>
            <a:r>
              <a:rPr lang="en-US" altLang="ja-JP" sz="800" i="0" dirty="0">
                <a:solidFill>
                  <a:srgbClr val="191919"/>
                </a:solidFill>
                <a:effectLst/>
                <a:latin typeface="+mn-ea"/>
              </a:rPr>
              <a:t>Inventor</a:t>
            </a:r>
            <a:r>
              <a:rPr lang="ja-JP" altLang="en-US" sz="800" i="0" dirty="0">
                <a:solidFill>
                  <a:srgbClr val="191919"/>
                </a:solidFill>
                <a:effectLst/>
                <a:latin typeface="+mn-ea"/>
              </a:rPr>
              <a:t>」に統合された有限要素解析（</a:t>
            </a:r>
            <a:r>
              <a:rPr lang="en-US" altLang="ja-JP" sz="800" i="0" dirty="0">
                <a:solidFill>
                  <a:srgbClr val="191919"/>
                </a:solidFill>
                <a:effectLst/>
                <a:latin typeface="+mn-ea"/>
              </a:rPr>
              <a:t>FEA</a:t>
            </a:r>
            <a:r>
              <a:rPr lang="ja-JP" altLang="en-US" sz="800" i="0" dirty="0">
                <a:solidFill>
                  <a:srgbClr val="191919"/>
                </a:solidFill>
                <a:effectLst/>
                <a:latin typeface="+mn-ea"/>
              </a:rPr>
              <a:t>）ソフトウェアです。プロフェッショナルレベルのシミュレーション解析と、</a:t>
            </a:r>
            <a:r>
              <a:rPr lang="en-US" altLang="ja-JP" sz="800" i="0" dirty="0">
                <a:solidFill>
                  <a:srgbClr val="191919"/>
                </a:solidFill>
                <a:effectLst/>
                <a:latin typeface="+mn-ea"/>
              </a:rPr>
              <a:t>CAD</a:t>
            </a:r>
            <a:r>
              <a:rPr lang="ja-JP" altLang="en-US" sz="800" i="0" dirty="0">
                <a:solidFill>
                  <a:srgbClr val="191919"/>
                </a:solidFill>
                <a:effectLst/>
                <a:latin typeface="+mn-ea"/>
              </a:rPr>
              <a:t>で設計されたモデルの仮装プロトタイプなどを用途としており、</a:t>
            </a:r>
            <a:r>
              <a:rPr lang="en-US" altLang="ja-JP" sz="800" i="0" dirty="0">
                <a:solidFill>
                  <a:srgbClr val="191919"/>
                </a:solidFill>
                <a:effectLst/>
                <a:latin typeface="+mn-ea"/>
              </a:rPr>
              <a:t>Inventor</a:t>
            </a:r>
            <a:r>
              <a:rPr lang="ja-JP" altLang="en-US" sz="800" i="0" dirty="0">
                <a:solidFill>
                  <a:srgbClr val="191919"/>
                </a:solidFill>
                <a:effectLst/>
                <a:latin typeface="+mn-ea"/>
              </a:rPr>
              <a:t>に統合されているため、設計しながら解析を行う事ができ、設計プロセスの迅速化・効率化を図ることができます。</a:t>
            </a:r>
            <a:endParaRPr lang="en-US" altLang="ja-JP" sz="800" dirty="0">
              <a:solidFill>
                <a:sysClr val="windowText" lastClr="000000"/>
              </a:solidFill>
              <a:latin typeface="+mn-ea"/>
              <a:cs typeface="Segoe UI" panose="020B0502040204020203" pitchFamily="34" charset="0"/>
            </a:endParaRPr>
          </a:p>
        </p:txBody>
      </p:sp>
      <p:grpSp>
        <p:nvGrpSpPr>
          <p:cNvPr id="1053" name="グループ化 1052">
            <a:extLst>
              <a:ext uri="{FF2B5EF4-FFF2-40B4-BE49-F238E27FC236}">
                <a16:creationId xmlns:a16="http://schemas.microsoft.com/office/drawing/2014/main" id="{3523A552-F909-D10D-B3C3-9D231AACB122}"/>
              </a:ext>
            </a:extLst>
          </p:cNvPr>
          <p:cNvGrpSpPr/>
          <p:nvPr/>
        </p:nvGrpSpPr>
        <p:grpSpPr>
          <a:xfrm>
            <a:off x="417608" y="4877417"/>
            <a:ext cx="1973840" cy="1468278"/>
            <a:chOff x="592868" y="4877417"/>
            <a:chExt cx="1973840" cy="1468278"/>
          </a:xfrm>
        </p:grpSpPr>
        <p:sp>
          <p:nvSpPr>
            <p:cNvPr id="61" name="正方形/長方形 60">
              <a:extLst>
                <a:ext uri="{FF2B5EF4-FFF2-40B4-BE49-F238E27FC236}">
                  <a16:creationId xmlns:a16="http://schemas.microsoft.com/office/drawing/2014/main" id="{87B23CB6-C2BA-5E67-5AF3-E486CE9B1366}"/>
                </a:ext>
              </a:extLst>
            </p:cNvPr>
            <p:cNvSpPr/>
            <p:nvPr/>
          </p:nvSpPr>
          <p:spPr>
            <a:xfrm>
              <a:off x="592868" y="4877417"/>
              <a:ext cx="197384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rgbClr val="000000"/>
                  </a:solidFill>
                  <a:effectLst/>
                  <a:latin typeface="ArtifaktElement"/>
                </a:rPr>
                <a:t>製品パフォーマンスを改善</a:t>
              </a:r>
            </a:p>
          </p:txBody>
        </p:sp>
        <p:pic>
          <p:nvPicPr>
            <p:cNvPr id="1048" name="図 1047">
              <a:extLst>
                <a:ext uri="{FF2B5EF4-FFF2-40B4-BE49-F238E27FC236}">
                  <a16:creationId xmlns:a16="http://schemas.microsoft.com/office/drawing/2014/main" id="{8AE4907D-9013-95FC-C146-9F882F04169C}"/>
                </a:ext>
              </a:extLst>
            </p:cNvPr>
            <p:cNvPicPr preferRelativeResize="0">
              <a:picLocks/>
            </p:cNvPicPr>
            <p:nvPr/>
          </p:nvPicPr>
          <p:blipFill>
            <a:blip r:embed="rId8">
              <a:extLst>
                <a:ext uri="{28A0092B-C50C-407E-A947-70E740481C1C}">
                  <a14:useLocalDpi xmlns:a14="http://schemas.microsoft.com/office/drawing/2010/main" val="0"/>
                </a:ext>
              </a:extLst>
            </a:blip>
            <a:stretch>
              <a:fillRect/>
            </a:stretch>
          </p:blipFill>
          <p:spPr>
            <a:xfrm>
              <a:off x="592868" y="5301695"/>
              <a:ext cx="1972800" cy="1044000"/>
            </a:xfrm>
            <a:prstGeom prst="rect">
              <a:avLst/>
            </a:prstGeom>
          </p:spPr>
        </p:pic>
      </p:grpSp>
      <p:grpSp>
        <p:nvGrpSpPr>
          <p:cNvPr id="1054" name="グループ化 1053">
            <a:extLst>
              <a:ext uri="{FF2B5EF4-FFF2-40B4-BE49-F238E27FC236}">
                <a16:creationId xmlns:a16="http://schemas.microsoft.com/office/drawing/2014/main" id="{D56850D0-CB3B-E042-2EED-6DD99A815336}"/>
              </a:ext>
            </a:extLst>
          </p:cNvPr>
          <p:cNvGrpSpPr/>
          <p:nvPr/>
        </p:nvGrpSpPr>
        <p:grpSpPr>
          <a:xfrm>
            <a:off x="2780779" y="4877417"/>
            <a:ext cx="1973840" cy="1468278"/>
            <a:chOff x="2711492" y="4877417"/>
            <a:chExt cx="1973840" cy="1468278"/>
          </a:xfrm>
        </p:grpSpPr>
        <p:sp>
          <p:nvSpPr>
            <p:cNvPr id="1032" name="正方形/長方形 1031">
              <a:extLst>
                <a:ext uri="{FF2B5EF4-FFF2-40B4-BE49-F238E27FC236}">
                  <a16:creationId xmlns:a16="http://schemas.microsoft.com/office/drawing/2014/main" id="{FC1F12C1-2A03-224E-008D-BBEA2B17218D}"/>
                </a:ext>
              </a:extLst>
            </p:cNvPr>
            <p:cNvSpPr/>
            <p:nvPr/>
          </p:nvSpPr>
          <p:spPr>
            <a:xfrm>
              <a:off x="2711492" y="4877417"/>
              <a:ext cx="197384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rgbClr val="000000"/>
                  </a:solidFill>
                  <a:effectLst/>
                  <a:latin typeface="ArtifaktElement"/>
                </a:rPr>
                <a:t>保証の問題が低減</a:t>
              </a:r>
            </a:p>
          </p:txBody>
        </p:sp>
        <p:pic>
          <p:nvPicPr>
            <p:cNvPr id="1050" name="図 1049">
              <a:extLst>
                <a:ext uri="{FF2B5EF4-FFF2-40B4-BE49-F238E27FC236}">
                  <a16:creationId xmlns:a16="http://schemas.microsoft.com/office/drawing/2014/main" id="{58193522-43D3-7C40-47E0-D67EF71F0244}"/>
                </a:ext>
              </a:extLst>
            </p:cNvPr>
            <p:cNvPicPr preferRelativeResize="0">
              <a:picLocks/>
            </p:cNvPicPr>
            <p:nvPr/>
          </p:nvPicPr>
          <p:blipFill>
            <a:blip r:embed="rId9">
              <a:extLst>
                <a:ext uri="{28A0092B-C50C-407E-A947-70E740481C1C}">
                  <a14:useLocalDpi xmlns:a14="http://schemas.microsoft.com/office/drawing/2010/main" val="0"/>
                </a:ext>
              </a:extLst>
            </a:blip>
            <a:stretch>
              <a:fillRect/>
            </a:stretch>
          </p:blipFill>
          <p:spPr>
            <a:xfrm>
              <a:off x="2711492" y="5301695"/>
              <a:ext cx="1972800" cy="1044000"/>
            </a:xfrm>
            <a:prstGeom prst="rect">
              <a:avLst/>
            </a:prstGeom>
          </p:spPr>
        </p:pic>
      </p:grpSp>
      <p:grpSp>
        <p:nvGrpSpPr>
          <p:cNvPr id="1055" name="グループ化 1054">
            <a:extLst>
              <a:ext uri="{FF2B5EF4-FFF2-40B4-BE49-F238E27FC236}">
                <a16:creationId xmlns:a16="http://schemas.microsoft.com/office/drawing/2014/main" id="{764E326E-DEEA-5187-CBEB-17EBD48996F2}"/>
              </a:ext>
            </a:extLst>
          </p:cNvPr>
          <p:cNvGrpSpPr/>
          <p:nvPr/>
        </p:nvGrpSpPr>
        <p:grpSpPr>
          <a:xfrm>
            <a:off x="5143949" y="4877417"/>
            <a:ext cx="1973840" cy="1468278"/>
            <a:chOff x="4839149" y="4877417"/>
            <a:chExt cx="1973840" cy="1468278"/>
          </a:xfrm>
        </p:grpSpPr>
        <p:sp>
          <p:nvSpPr>
            <p:cNvPr id="1033" name="正方形/長方形 1032">
              <a:extLst>
                <a:ext uri="{FF2B5EF4-FFF2-40B4-BE49-F238E27FC236}">
                  <a16:creationId xmlns:a16="http://schemas.microsoft.com/office/drawing/2014/main" id="{FDB3E78F-CBC9-5476-6FFF-A00ECFDD2F03}"/>
                </a:ext>
              </a:extLst>
            </p:cNvPr>
            <p:cNvSpPr/>
            <p:nvPr/>
          </p:nvSpPr>
          <p:spPr>
            <a:xfrm>
              <a:off x="4839149" y="4877417"/>
              <a:ext cx="1973840" cy="360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fontAlgn="base"/>
              <a:r>
                <a:rPr lang="ja-JP" altLang="en-US" sz="1000" b="1" i="0" dirty="0">
                  <a:solidFill>
                    <a:srgbClr val="000000"/>
                  </a:solidFill>
                  <a:effectLst/>
                  <a:latin typeface="ArtifaktElement"/>
                </a:rPr>
                <a:t>市場投入までの時間を短縮</a:t>
              </a:r>
            </a:p>
          </p:txBody>
        </p:sp>
        <p:pic>
          <p:nvPicPr>
            <p:cNvPr id="1052" name="図 1051">
              <a:extLst>
                <a:ext uri="{FF2B5EF4-FFF2-40B4-BE49-F238E27FC236}">
                  <a16:creationId xmlns:a16="http://schemas.microsoft.com/office/drawing/2014/main" id="{DAB64223-9488-08E7-7F56-02BE9EBFCD1E}"/>
                </a:ext>
              </a:extLst>
            </p:cNvPr>
            <p:cNvPicPr preferRelativeResize="0">
              <a:picLocks/>
            </p:cNvPicPr>
            <p:nvPr/>
          </p:nvPicPr>
          <p:blipFill>
            <a:blip r:embed="rId10">
              <a:extLst>
                <a:ext uri="{28A0092B-C50C-407E-A947-70E740481C1C}">
                  <a14:useLocalDpi xmlns:a14="http://schemas.microsoft.com/office/drawing/2010/main" val="0"/>
                </a:ext>
              </a:extLst>
            </a:blip>
            <a:stretch>
              <a:fillRect/>
            </a:stretch>
          </p:blipFill>
          <p:spPr>
            <a:xfrm>
              <a:off x="4839149" y="5301695"/>
              <a:ext cx="1972800" cy="1044000"/>
            </a:xfrm>
            <a:prstGeom prst="rect">
              <a:avLst/>
            </a:prstGeom>
          </p:spPr>
        </p:pic>
      </p:grpSp>
      <p:pic>
        <p:nvPicPr>
          <p:cNvPr id="1041" name="図 1040">
            <a:extLst>
              <a:ext uri="{FF2B5EF4-FFF2-40B4-BE49-F238E27FC236}">
                <a16:creationId xmlns:a16="http://schemas.microsoft.com/office/drawing/2014/main" id="{56AD4469-0254-19DF-E0F3-F068864A047A}"/>
              </a:ext>
            </a:extLst>
          </p:cNvPr>
          <p:cNvPicPr>
            <a:picLocks noChangeAspect="1"/>
          </p:cNvPicPr>
          <p:nvPr/>
        </p:nvPicPr>
        <p:blipFill>
          <a:blip r:embed="rId11"/>
          <a:stretch>
            <a:fillRect/>
          </a:stretch>
        </p:blipFill>
        <p:spPr>
          <a:xfrm>
            <a:off x="5754962" y="638518"/>
            <a:ext cx="1569529" cy="1569529"/>
          </a:xfrm>
          <a:prstGeom prst="rect">
            <a:avLst/>
          </a:prstGeom>
          <a:effectLst>
            <a:outerShdw blurRad="317500" dist="330200" dir="2700000" algn="tl" rotWithShape="0">
              <a:schemeClr val="bg1">
                <a:alpha val="82000"/>
              </a:schemeClr>
            </a:outerShdw>
          </a:effectLst>
        </p:spPr>
      </p:pic>
      <p:grpSp>
        <p:nvGrpSpPr>
          <p:cNvPr id="1084" name="グループ化 1083">
            <a:extLst>
              <a:ext uri="{FF2B5EF4-FFF2-40B4-BE49-F238E27FC236}">
                <a16:creationId xmlns:a16="http://schemas.microsoft.com/office/drawing/2014/main" id="{447C5FC6-E8AD-DCB4-EFDE-221147FB1648}"/>
              </a:ext>
            </a:extLst>
          </p:cNvPr>
          <p:cNvGrpSpPr/>
          <p:nvPr/>
        </p:nvGrpSpPr>
        <p:grpSpPr>
          <a:xfrm>
            <a:off x="2777725" y="2754421"/>
            <a:ext cx="3484590" cy="626224"/>
            <a:chOff x="2777725" y="2744896"/>
            <a:chExt cx="3484590" cy="626224"/>
          </a:xfrm>
        </p:grpSpPr>
        <p:sp>
          <p:nvSpPr>
            <p:cNvPr id="57" name="テキスト ボックス 56">
              <a:extLst>
                <a:ext uri="{FF2B5EF4-FFF2-40B4-BE49-F238E27FC236}">
                  <a16:creationId xmlns:a16="http://schemas.microsoft.com/office/drawing/2014/main" id="{A3AA4F09-E390-07A3-5741-2954595C4E5F}"/>
                </a:ext>
              </a:extLst>
            </p:cNvPr>
            <p:cNvSpPr txBox="1"/>
            <p:nvPr/>
          </p:nvSpPr>
          <p:spPr>
            <a:xfrm>
              <a:off x="5565775" y="3054915"/>
              <a:ext cx="696540" cy="261610"/>
            </a:xfrm>
            <a:prstGeom prst="rect">
              <a:avLst/>
            </a:prstGeom>
            <a:noFill/>
            <a:ln>
              <a:noFill/>
            </a:ln>
          </p:spPr>
          <p:txBody>
            <a:bodyPr wrap="square" rtlCol="0">
              <a:spAutoFit/>
            </a:bodyPr>
            <a:lstStyle/>
            <a:p>
              <a:pPr algn="r"/>
              <a:r>
                <a:rPr lang="ja-JP" altLang="en-US"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rPr>
                <a:t>とは？</a:t>
              </a:r>
              <a:endParaRPr lang="en-US" altLang="ja-JP" sz="1100" b="1" dirty="0">
                <a:solidFill>
                  <a:sysClr val="windowText" lastClr="000000"/>
                </a:solidFill>
                <a:latin typeface="游ゴシック" panose="020B0400000000000000" pitchFamily="50" charset="-128"/>
                <a:ea typeface="游ゴシック" panose="020B0400000000000000" pitchFamily="50" charset="-128"/>
                <a:cs typeface="Segoe UI" panose="020B0502040204020203" pitchFamily="34" charset="0"/>
              </a:endParaRPr>
            </a:p>
          </p:txBody>
        </p:sp>
        <p:cxnSp>
          <p:nvCxnSpPr>
            <p:cNvPr id="59" name="直線コネクタ 58">
              <a:extLst>
                <a:ext uri="{FF2B5EF4-FFF2-40B4-BE49-F238E27FC236}">
                  <a16:creationId xmlns:a16="http://schemas.microsoft.com/office/drawing/2014/main" id="{CDF55E97-AE38-F083-CF7F-239FB490BF43}"/>
                </a:ext>
              </a:extLst>
            </p:cNvPr>
            <p:cNvCxnSpPr>
              <a:cxnSpLocks/>
            </p:cNvCxnSpPr>
            <p:nvPr/>
          </p:nvCxnSpPr>
          <p:spPr>
            <a:xfrm>
              <a:off x="3405936" y="3312276"/>
              <a:ext cx="277134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62" name="図 1061">
              <a:extLst>
                <a:ext uri="{FF2B5EF4-FFF2-40B4-BE49-F238E27FC236}">
                  <a16:creationId xmlns:a16="http://schemas.microsoft.com/office/drawing/2014/main" id="{111B555E-2345-EECB-1742-F977E0CF629F}"/>
                </a:ext>
              </a:extLst>
            </p:cNvPr>
            <p:cNvPicPr>
              <a:picLocks noChangeAspect="1"/>
            </p:cNvPicPr>
            <p:nvPr/>
          </p:nvPicPr>
          <p:blipFill>
            <a:blip r:embed="rId12">
              <a:extLst>
                <a:ext uri="{28A0092B-C50C-407E-A947-70E740481C1C}">
                  <a14:useLocalDpi xmlns:a14="http://schemas.microsoft.com/office/drawing/2010/main" val="0"/>
                </a:ext>
              </a:extLst>
            </a:blip>
            <a:srcRect t="19601" r="22970" b="23482"/>
            <a:stretch/>
          </p:blipFill>
          <p:spPr>
            <a:xfrm>
              <a:off x="2777725" y="2744896"/>
              <a:ext cx="2608475" cy="626224"/>
            </a:xfrm>
            <a:prstGeom prst="rect">
              <a:avLst/>
            </a:prstGeom>
          </p:spPr>
        </p:pic>
      </p:grpSp>
      <p:pic>
        <p:nvPicPr>
          <p:cNvPr id="1075" name="図 1074">
            <a:extLst>
              <a:ext uri="{FF2B5EF4-FFF2-40B4-BE49-F238E27FC236}">
                <a16:creationId xmlns:a16="http://schemas.microsoft.com/office/drawing/2014/main" id="{74D08AF5-A1B4-7846-277A-FAF48CF65FC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7361" y="2439447"/>
            <a:ext cx="1937375" cy="1944000"/>
          </a:xfrm>
          <a:prstGeom prst="rect">
            <a:avLst/>
          </a:prstGeom>
        </p:spPr>
      </p:pic>
      <p:sp>
        <p:nvSpPr>
          <p:cNvPr id="1076" name="AutoShape 2" descr="Autodesk - Download Inventor Nastran 2026 R0 (Win)">
            <a:extLst>
              <a:ext uri="{FF2B5EF4-FFF2-40B4-BE49-F238E27FC236}">
                <a16:creationId xmlns:a16="http://schemas.microsoft.com/office/drawing/2014/main" id="{DECD8A45-E2E7-C2FD-0B65-5B26A144CAC9}"/>
              </a:ext>
            </a:extLst>
          </p:cNvPr>
          <p:cNvSpPr>
            <a:spLocks noChangeAspect="1" noChangeArrowheads="1"/>
          </p:cNvSpPr>
          <p:nvPr/>
        </p:nvSpPr>
        <p:spPr bwMode="auto">
          <a:xfrm>
            <a:off x="3627438" y="5192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grpSp>
        <p:nvGrpSpPr>
          <p:cNvPr id="1082" name="グループ化 1081">
            <a:extLst>
              <a:ext uri="{FF2B5EF4-FFF2-40B4-BE49-F238E27FC236}">
                <a16:creationId xmlns:a16="http://schemas.microsoft.com/office/drawing/2014/main" id="{4BB1BD85-62A8-247F-39D6-A2F18825438C}"/>
              </a:ext>
            </a:extLst>
          </p:cNvPr>
          <p:cNvGrpSpPr/>
          <p:nvPr/>
        </p:nvGrpSpPr>
        <p:grpSpPr>
          <a:xfrm>
            <a:off x="1033670" y="617348"/>
            <a:ext cx="2981697" cy="978625"/>
            <a:chOff x="1126434" y="617348"/>
            <a:chExt cx="2981697" cy="978625"/>
          </a:xfrm>
        </p:grpSpPr>
        <p:pic>
          <p:nvPicPr>
            <p:cNvPr id="1079" name="図 1078">
              <a:extLst>
                <a:ext uri="{FF2B5EF4-FFF2-40B4-BE49-F238E27FC236}">
                  <a16:creationId xmlns:a16="http://schemas.microsoft.com/office/drawing/2014/main" id="{F876BF98-9BBC-6463-28FA-5CC3B134E079}"/>
                </a:ext>
              </a:extLst>
            </p:cNvPr>
            <p:cNvPicPr>
              <a:picLocks noChangeAspect="1"/>
            </p:cNvPicPr>
            <p:nvPr/>
          </p:nvPicPr>
          <p:blipFill>
            <a:blip r:embed="rId14">
              <a:extLst>
                <a:ext uri="{28A0092B-C50C-407E-A947-70E740481C1C}">
                  <a14:useLocalDpi xmlns:a14="http://schemas.microsoft.com/office/drawing/2010/main" val="0"/>
                </a:ext>
              </a:extLst>
            </a:blip>
            <a:srcRect l="15311" r="46218"/>
            <a:stretch/>
          </p:blipFill>
          <p:spPr>
            <a:xfrm>
              <a:off x="1126434" y="617348"/>
              <a:ext cx="2393033" cy="802434"/>
            </a:xfrm>
            <a:prstGeom prst="rect">
              <a:avLst/>
            </a:prstGeom>
          </p:spPr>
        </p:pic>
        <p:pic>
          <p:nvPicPr>
            <p:cNvPr id="1080" name="図 1079">
              <a:extLst>
                <a:ext uri="{FF2B5EF4-FFF2-40B4-BE49-F238E27FC236}">
                  <a16:creationId xmlns:a16="http://schemas.microsoft.com/office/drawing/2014/main" id="{B40A7907-0988-5B79-882D-BD7A146ADECF}"/>
                </a:ext>
              </a:extLst>
            </p:cNvPr>
            <p:cNvPicPr>
              <a:picLocks noChangeAspect="1"/>
            </p:cNvPicPr>
            <p:nvPr/>
          </p:nvPicPr>
          <p:blipFill>
            <a:blip r:embed="rId14">
              <a:extLst>
                <a:ext uri="{28A0092B-C50C-407E-A947-70E740481C1C}">
                  <a14:useLocalDpi xmlns:a14="http://schemas.microsoft.com/office/drawing/2010/main" val="0"/>
                </a:ext>
              </a:extLst>
            </a:blip>
            <a:srcRect l="53629" b="21911"/>
            <a:stretch/>
          </p:blipFill>
          <p:spPr>
            <a:xfrm>
              <a:off x="1223660" y="969361"/>
              <a:ext cx="2884471" cy="626612"/>
            </a:xfrm>
            <a:prstGeom prst="rect">
              <a:avLst/>
            </a:prstGeom>
          </p:spPr>
        </p:pic>
      </p:grpSp>
      <p:pic>
        <p:nvPicPr>
          <p:cNvPr id="1081" name="図 1080">
            <a:extLst>
              <a:ext uri="{FF2B5EF4-FFF2-40B4-BE49-F238E27FC236}">
                <a16:creationId xmlns:a16="http://schemas.microsoft.com/office/drawing/2014/main" id="{9D81BEA5-23FE-B565-2816-D09C4C894595}"/>
              </a:ext>
            </a:extLst>
          </p:cNvPr>
          <p:cNvPicPr>
            <a:picLocks noChangeAspect="1"/>
          </p:cNvPicPr>
          <p:nvPr/>
        </p:nvPicPr>
        <p:blipFill>
          <a:blip r:embed="rId14">
            <a:extLst>
              <a:ext uri="{28A0092B-C50C-407E-A947-70E740481C1C}">
                <a14:useLocalDpi xmlns:a14="http://schemas.microsoft.com/office/drawing/2010/main" val="0"/>
              </a:ext>
            </a:extLst>
          </a:blip>
          <a:srcRect r="84148"/>
          <a:stretch/>
        </p:blipFill>
        <p:spPr>
          <a:xfrm>
            <a:off x="208223" y="734034"/>
            <a:ext cx="929005" cy="756000"/>
          </a:xfrm>
          <a:prstGeom prst="rect">
            <a:avLst/>
          </a:prstGeom>
        </p:spPr>
      </p:pic>
      <p:sp>
        <p:nvSpPr>
          <p:cNvPr id="1083" name="テキスト ボックス 1082">
            <a:extLst>
              <a:ext uri="{FF2B5EF4-FFF2-40B4-BE49-F238E27FC236}">
                <a16:creationId xmlns:a16="http://schemas.microsoft.com/office/drawing/2014/main" id="{E80ED2C1-C89F-6A66-5A2F-5D752157B533}"/>
              </a:ext>
            </a:extLst>
          </p:cNvPr>
          <p:cNvSpPr txBox="1"/>
          <p:nvPr/>
        </p:nvSpPr>
        <p:spPr>
          <a:xfrm>
            <a:off x="3334533" y="3362325"/>
            <a:ext cx="4011881" cy="430887"/>
          </a:xfrm>
          <a:prstGeom prst="rect">
            <a:avLst/>
          </a:prstGeom>
          <a:noFill/>
        </p:spPr>
        <p:txBody>
          <a:bodyPr wrap="square" rtlCol="0">
            <a:spAutoFit/>
          </a:bodyPr>
          <a:lstStyle/>
          <a:p>
            <a:r>
              <a:rPr kumimoji="1" lang="ja-JP" altLang="en-US" sz="1050" dirty="0">
                <a:latin typeface="+mn-ea"/>
              </a:rPr>
              <a:t>設計者や解析担当者向け</a:t>
            </a:r>
            <a:r>
              <a:rPr lang="ja-JP" altLang="en-US" sz="1050" b="0" i="0" dirty="0">
                <a:effectLst/>
                <a:latin typeface="+mn-ea"/>
              </a:rPr>
              <a:t>解析機能を搭載した</a:t>
            </a:r>
            <a:endParaRPr lang="en-US" altLang="ja-JP" sz="1050" b="0" i="0" dirty="0">
              <a:effectLst/>
              <a:latin typeface="+mn-ea"/>
            </a:endParaRPr>
          </a:p>
          <a:p>
            <a:r>
              <a:rPr lang="en-US" altLang="ja-JP" sz="1050" b="0" i="0" dirty="0">
                <a:effectLst/>
                <a:latin typeface="+mn-ea"/>
              </a:rPr>
              <a:t>CAD </a:t>
            </a:r>
            <a:r>
              <a:rPr lang="ja-JP" altLang="en-US" sz="1050" b="0" i="0" dirty="0">
                <a:effectLst/>
                <a:latin typeface="+mn-ea"/>
              </a:rPr>
              <a:t>組み込みの有限要素解析（</a:t>
            </a:r>
            <a:r>
              <a:rPr lang="en-US" altLang="ja-JP" sz="1050" b="0" i="0" dirty="0">
                <a:effectLst/>
                <a:latin typeface="+mn-ea"/>
              </a:rPr>
              <a:t>FEA</a:t>
            </a:r>
            <a:r>
              <a:rPr lang="ja-JP" altLang="en-US" sz="1050" b="0" i="0" dirty="0">
                <a:effectLst/>
                <a:latin typeface="+mn-ea"/>
              </a:rPr>
              <a:t>）ソフトウェアです。</a:t>
            </a:r>
            <a:endParaRPr kumimoji="1" lang="ja-JP" altLang="en-US" sz="1050" dirty="0">
              <a:latin typeface="+mn-ea"/>
            </a:endParaRPr>
          </a:p>
        </p:txBody>
      </p:sp>
      <p:sp>
        <p:nvSpPr>
          <p:cNvPr id="1085" name="テキスト ボックス 1084">
            <a:extLst>
              <a:ext uri="{FF2B5EF4-FFF2-40B4-BE49-F238E27FC236}">
                <a16:creationId xmlns:a16="http://schemas.microsoft.com/office/drawing/2014/main" id="{67A241B0-8D76-781B-3D5A-63B96DA8ABAA}"/>
              </a:ext>
            </a:extLst>
          </p:cNvPr>
          <p:cNvSpPr txBox="1"/>
          <p:nvPr/>
        </p:nvSpPr>
        <p:spPr>
          <a:xfrm>
            <a:off x="5329774" y="2713144"/>
            <a:ext cx="2229901" cy="400110"/>
          </a:xfrm>
          <a:prstGeom prst="rect">
            <a:avLst/>
          </a:prstGeom>
          <a:noFill/>
        </p:spPr>
        <p:txBody>
          <a:bodyPr wrap="square" rtlCol="0">
            <a:spAutoFit/>
          </a:bodyPr>
          <a:lstStyle/>
          <a:p>
            <a:r>
              <a:rPr kumimoji="1" lang="en-US" altLang="ja-JP" sz="1000" dirty="0">
                <a:latin typeface="+mn-ea"/>
              </a:rPr>
              <a:t>Product Design &amp; Manufacturing Collection</a:t>
            </a:r>
            <a:endParaRPr kumimoji="1" lang="ja-JP" altLang="en-US" sz="1000" dirty="0">
              <a:latin typeface="+mn-ea"/>
            </a:endParaRPr>
          </a:p>
        </p:txBody>
      </p:sp>
      <p:graphicFrame>
        <p:nvGraphicFramePr>
          <p:cNvPr id="1089" name="表 1088">
            <a:extLst>
              <a:ext uri="{FF2B5EF4-FFF2-40B4-BE49-F238E27FC236}">
                <a16:creationId xmlns:a16="http://schemas.microsoft.com/office/drawing/2014/main" id="{C345E9E5-8CC2-186A-F03D-E6860B6A726E}"/>
              </a:ext>
            </a:extLst>
          </p:cNvPr>
          <p:cNvGraphicFramePr>
            <a:graphicFrameLocks noGrp="1"/>
          </p:cNvGraphicFramePr>
          <p:nvPr>
            <p:extLst>
              <p:ext uri="{D42A27DB-BD31-4B8C-83A1-F6EECF244321}">
                <p14:modId xmlns:p14="http://schemas.microsoft.com/office/powerpoint/2010/main" val="291428374"/>
              </p:ext>
            </p:extLst>
          </p:nvPr>
        </p:nvGraphicFramePr>
        <p:xfrm>
          <a:off x="1908172" y="7040924"/>
          <a:ext cx="5526199" cy="2595880"/>
        </p:xfrm>
        <a:graphic>
          <a:graphicData uri="http://schemas.openxmlformats.org/drawingml/2006/table">
            <a:tbl>
              <a:tblPr firstRow="1" bandRow="1">
                <a:tableStyleId>{F5AB1C69-6EDB-4FF4-983F-18BD219EF322}</a:tableStyleId>
              </a:tblPr>
              <a:tblGrid>
                <a:gridCol w="1467193">
                  <a:extLst>
                    <a:ext uri="{9D8B030D-6E8A-4147-A177-3AD203B41FA5}">
                      <a16:colId xmlns:a16="http://schemas.microsoft.com/office/drawing/2014/main" val="572625648"/>
                    </a:ext>
                  </a:extLst>
                </a:gridCol>
                <a:gridCol w="4059006">
                  <a:extLst>
                    <a:ext uri="{9D8B030D-6E8A-4147-A177-3AD203B41FA5}">
                      <a16:colId xmlns:a16="http://schemas.microsoft.com/office/drawing/2014/main" val="3566613418"/>
                    </a:ext>
                  </a:extLst>
                </a:gridCol>
              </a:tblGrid>
              <a:tr h="370840">
                <a:tc>
                  <a:txBody>
                    <a:bodyPr/>
                    <a:lstStyle/>
                    <a:p>
                      <a:pPr algn="l"/>
                      <a:r>
                        <a:rPr lang="ja-JP" altLang="en-US" sz="1000" b="1" dirty="0">
                          <a:solidFill>
                            <a:srgbClr val="FFFFFF"/>
                          </a:solidFill>
                          <a:effectLst/>
                          <a:latin typeface="游ゴシック 本文"/>
                          <a:ea typeface="+mn-ea"/>
                        </a:rPr>
                        <a:t>機能</a:t>
                      </a:r>
                    </a:p>
                  </a:txBody>
                  <a:tcPr marL="95250" marR="95250" marT="95250" marB="95250" anchor="ctr"/>
                </a:tc>
                <a:tc>
                  <a:txBody>
                    <a:bodyPr/>
                    <a:lstStyle/>
                    <a:p>
                      <a:pPr algn="l"/>
                      <a:r>
                        <a:rPr lang="ja-JP" altLang="en-US" sz="1000" b="1" dirty="0">
                          <a:solidFill>
                            <a:srgbClr val="FFFFFF"/>
                          </a:solidFill>
                          <a:effectLst/>
                          <a:latin typeface="游ゴシック 本文"/>
                          <a:ea typeface="+mn-ea"/>
                        </a:rPr>
                        <a:t>備考</a:t>
                      </a:r>
                    </a:p>
                  </a:txBody>
                  <a:tcPr marL="95250" marR="95250" marT="95250" marB="95250" anchor="ctr"/>
                </a:tc>
                <a:extLst>
                  <a:ext uri="{0D108BD9-81ED-4DB2-BD59-A6C34878D82A}">
                    <a16:rowId xmlns:a16="http://schemas.microsoft.com/office/drawing/2014/main" val="661370659"/>
                  </a:ext>
                </a:extLst>
              </a:tr>
              <a:tr h="370840">
                <a:tc>
                  <a:txBody>
                    <a:bodyPr/>
                    <a:lstStyle/>
                    <a:p>
                      <a:r>
                        <a:rPr kumimoji="1" lang="ja-JP" altLang="en-US" sz="1000" b="1" i="0" kern="1200" dirty="0">
                          <a:solidFill>
                            <a:schemeClr val="dk1"/>
                          </a:solidFill>
                          <a:effectLst/>
                          <a:latin typeface="游ゴシック 本文"/>
                          <a:ea typeface="+mn-ea"/>
                          <a:cs typeface="+mn-cs"/>
                        </a:rPr>
                        <a:t>線形静解析</a:t>
                      </a:r>
                      <a:endParaRPr kumimoji="1" lang="ja-JP" altLang="en-US" sz="1000" b="1" dirty="0">
                        <a:latin typeface="游ゴシック 本文"/>
                        <a:ea typeface="+mn-ea"/>
                      </a:endParaRPr>
                    </a:p>
                  </a:txBody>
                  <a:tcPr/>
                </a:tc>
                <a:tc>
                  <a:txBody>
                    <a:bodyPr/>
                    <a:lstStyle/>
                    <a:p>
                      <a:r>
                        <a:rPr kumimoji="1" lang="ja-JP" altLang="en-US" sz="900" b="1" i="0" kern="1200" dirty="0">
                          <a:solidFill>
                            <a:schemeClr val="dk1"/>
                          </a:solidFill>
                          <a:effectLst/>
                          <a:latin typeface="游ゴシック 本文"/>
                          <a:ea typeface="+mn-ea"/>
                          <a:cs typeface="+mn-cs"/>
                        </a:rPr>
                        <a:t>設計途中の段階における線形静解析を行うことで、より変異の少ない材料を選んで設計要件をみたすことができます。</a:t>
                      </a:r>
                      <a:endParaRPr kumimoji="1" lang="ja-JP" altLang="en-US" sz="900" b="1" dirty="0">
                        <a:latin typeface="游ゴシック 本文"/>
                        <a:ea typeface="+mn-ea"/>
                      </a:endParaRPr>
                    </a:p>
                  </a:txBody>
                  <a:tcPr/>
                </a:tc>
                <a:extLst>
                  <a:ext uri="{0D108BD9-81ED-4DB2-BD59-A6C34878D82A}">
                    <a16:rowId xmlns:a16="http://schemas.microsoft.com/office/drawing/2014/main" val="556416828"/>
                  </a:ext>
                </a:extLst>
              </a:tr>
              <a:tr h="370840">
                <a:tc>
                  <a:txBody>
                    <a:bodyPr/>
                    <a:lstStyle/>
                    <a:p>
                      <a:r>
                        <a:rPr kumimoji="1" lang="ja-JP" altLang="en-US" sz="1000" b="1" i="0" kern="1200" dirty="0">
                          <a:solidFill>
                            <a:schemeClr val="dk1"/>
                          </a:solidFill>
                          <a:effectLst/>
                          <a:latin typeface="游ゴシック 本文"/>
                          <a:ea typeface="+mn-ea"/>
                          <a:cs typeface="+mn-cs"/>
                        </a:rPr>
                        <a:t>非線形解析</a:t>
                      </a:r>
                      <a:endParaRPr kumimoji="1" lang="ja-JP" altLang="en-US" sz="1000" b="1" dirty="0">
                        <a:latin typeface="游ゴシック 本文"/>
                        <a:ea typeface="+mn-ea"/>
                      </a:endParaRPr>
                    </a:p>
                  </a:txBody>
                  <a:tcPr/>
                </a:tc>
                <a:tc>
                  <a:txBody>
                    <a:bodyPr/>
                    <a:lstStyle/>
                    <a:p>
                      <a:r>
                        <a:rPr kumimoji="1" lang="ja-JP" altLang="en-US" sz="900" b="1" i="0" kern="1200" dirty="0">
                          <a:solidFill>
                            <a:schemeClr val="dk1"/>
                          </a:solidFill>
                          <a:effectLst/>
                          <a:latin typeface="游ゴシック 本文"/>
                          <a:ea typeface="+mn-ea"/>
                          <a:cs typeface="+mn-cs"/>
                        </a:rPr>
                        <a:t>塑性変形の有無を確認することで、設計の妥当性を把握し、与えられた設計要件をみたすか確認できます。</a:t>
                      </a:r>
                      <a:endParaRPr kumimoji="1" lang="ja-JP" altLang="en-US" sz="900" b="1" dirty="0">
                        <a:latin typeface="游ゴシック 本文"/>
                        <a:ea typeface="+mn-ea"/>
                      </a:endParaRPr>
                    </a:p>
                  </a:txBody>
                  <a:tcPr/>
                </a:tc>
                <a:extLst>
                  <a:ext uri="{0D108BD9-81ED-4DB2-BD59-A6C34878D82A}">
                    <a16:rowId xmlns:a16="http://schemas.microsoft.com/office/drawing/2014/main" val="372128551"/>
                  </a:ext>
                </a:extLst>
              </a:tr>
              <a:tr h="370840">
                <a:tc>
                  <a:txBody>
                    <a:bodyPr/>
                    <a:lstStyle/>
                    <a:p>
                      <a:r>
                        <a:rPr kumimoji="1" lang="ja-JP" altLang="en-US" sz="1000" b="1" i="0" kern="1200" dirty="0">
                          <a:solidFill>
                            <a:schemeClr val="dk1"/>
                          </a:solidFill>
                          <a:effectLst/>
                          <a:latin typeface="游ゴシック 本文"/>
                          <a:ea typeface="+mn-ea"/>
                          <a:cs typeface="+mn-cs"/>
                        </a:rPr>
                        <a:t>座屈解析</a:t>
                      </a:r>
                      <a:endParaRPr kumimoji="1" lang="ja-JP" altLang="en-US" sz="1000" b="1" dirty="0">
                        <a:latin typeface="游ゴシック 本文"/>
                        <a:ea typeface="+mn-ea"/>
                      </a:endParaRPr>
                    </a:p>
                  </a:txBody>
                  <a:tcPr/>
                </a:tc>
                <a:tc>
                  <a:txBody>
                    <a:bodyPr/>
                    <a:lstStyle/>
                    <a:p>
                      <a:r>
                        <a:rPr kumimoji="1" lang="ja-JP" altLang="en-US" sz="900" b="1" i="0" kern="1200" dirty="0">
                          <a:solidFill>
                            <a:schemeClr val="dk1"/>
                          </a:solidFill>
                          <a:effectLst/>
                          <a:latin typeface="游ゴシック 本文"/>
                          <a:ea typeface="+mn-ea"/>
                          <a:cs typeface="+mn-cs"/>
                        </a:rPr>
                        <a:t>設計途中段階における座屈解析が可能です。想定される使用環境における製品の挙動などの座屈解析を行うことができます。</a:t>
                      </a:r>
                      <a:endParaRPr kumimoji="1" lang="ja-JP" altLang="en-US" sz="900" b="1" dirty="0">
                        <a:latin typeface="游ゴシック 本文"/>
                        <a:ea typeface="+mn-ea"/>
                      </a:endParaRPr>
                    </a:p>
                  </a:txBody>
                  <a:tcPr/>
                </a:tc>
                <a:extLst>
                  <a:ext uri="{0D108BD9-81ED-4DB2-BD59-A6C34878D82A}">
                    <a16:rowId xmlns:a16="http://schemas.microsoft.com/office/drawing/2014/main" val="2307653688"/>
                  </a:ext>
                </a:extLst>
              </a:tr>
              <a:tr h="370840">
                <a:tc>
                  <a:txBody>
                    <a:bodyPr/>
                    <a:lstStyle/>
                    <a:p>
                      <a:r>
                        <a:rPr kumimoji="1" lang="ja-JP" altLang="en-US" sz="1000" b="1" i="0" kern="1200" dirty="0">
                          <a:solidFill>
                            <a:schemeClr val="dk1"/>
                          </a:solidFill>
                          <a:effectLst/>
                          <a:latin typeface="游ゴシック 本文"/>
                          <a:ea typeface="+mn-ea"/>
                          <a:cs typeface="+mn-cs"/>
                        </a:rPr>
                        <a:t>周波数応答解析</a:t>
                      </a:r>
                      <a:endParaRPr kumimoji="1" lang="ja-JP" altLang="en-US" sz="1000" b="1" dirty="0">
                        <a:latin typeface="游ゴシック 本文"/>
                        <a:ea typeface="+mn-ea"/>
                      </a:endParaRPr>
                    </a:p>
                  </a:txBody>
                  <a:tcPr/>
                </a:tc>
                <a:tc>
                  <a:txBody>
                    <a:bodyPr/>
                    <a:lstStyle/>
                    <a:p>
                      <a:r>
                        <a:rPr kumimoji="1" lang="ja-JP" altLang="en-US" sz="900" b="1" i="0" kern="1200" dirty="0">
                          <a:solidFill>
                            <a:schemeClr val="dk1"/>
                          </a:solidFill>
                          <a:effectLst/>
                          <a:latin typeface="游ゴシック 本文"/>
                          <a:ea typeface="+mn-ea"/>
                          <a:cs typeface="+mn-cs"/>
                        </a:rPr>
                        <a:t>設計途中の段階における周波数応答解析を行うことができます。</a:t>
                      </a:r>
                      <a:endParaRPr kumimoji="1" lang="ja-JP" altLang="en-US" sz="900" b="1" dirty="0">
                        <a:latin typeface="游ゴシック 本文"/>
                        <a:ea typeface="+mn-ea"/>
                      </a:endParaRPr>
                    </a:p>
                  </a:txBody>
                  <a:tcPr/>
                </a:tc>
                <a:extLst>
                  <a:ext uri="{0D108BD9-81ED-4DB2-BD59-A6C34878D82A}">
                    <a16:rowId xmlns:a16="http://schemas.microsoft.com/office/drawing/2014/main" val="2194053397"/>
                  </a:ext>
                </a:extLst>
              </a:tr>
              <a:tr h="370840">
                <a:tc>
                  <a:txBody>
                    <a:bodyPr/>
                    <a:lstStyle/>
                    <a:p>
                      <a:r>
                        <a:rPr kumimoji="1" lang="ja-JP" altLang="en-US" sz="1000" b="1" dirty="0">
                          <a:latin typeface="游ゴシック 本文"/>
                          <a:ea typeface="+mn-ea"/>
                        </a:rPr>
                        <a:t>熱伝導、熱応力解析</a:t>
                      </a:r>
                    </a:p>
                  </a:txBody>
                  <a:tcPr/>
                </a:tc>
                <a:tc>
                  <a:txBody>
                    <a:bodyPr/>
                    <a:lstStyle/>
                    <a:p>
                      <a:r>
                        <a:rPr kumimoji="1" lang="ja-JP" altLang="en-US" sz="900" b="1" i="0" kern="1200" dirty="0">
                          <a:solidFill>
                            <a:schemeClr val="dk1"/>
                          </a:solidFill>
                          <a:effectLst/>
                          <a:latin typeface="游ゴシック 本文"/>
                          <a:ea typeface="+mn-ea"/>
                          <a:cs typeface="+mn-cs"/>
                        </a:rPr>
                        <a:t>設計途中の段階における熱問題について事前検討を行うことができます。</a:t>
                      </a:r>
                      <a:endParaRPr kumimoji="1" lang="ja-JP" altLang="en-US" sz="900" b="1" dirty="0">
                        <a:latin typeface="游ゴシック 本文"/>
                        <a:ea typeface="+mn-ea"/>
                      </a:endParaRPr>
                    </a:p>
                  </a:txBody>
                  <a:tcPr/>
                </a:tc>
                <a:extLst>
                  <a:ext uri="{0D108BD9-81ED-4DB2-BD59-A6C34878D82A}">
                    <a16:rowId xmlns:a16="http://schemas.microsoft.com/office/drawing/2014/main" val="1534558359"/>
                  </a:ext>
                </a:extLst>
              </a:tr>
              <a:tr h="370840">
                <a:tc>
                  <a:txBody>
                    <a:bodyPr/>
                    <a:lstStyle/>
                    <a:p>
                      <a:r>
                        <a:rPr kumimoji="1" lang="ja-JP" altLang="en-US" sz="1000" b="1" i="0" kern="1200" dirty="0">
                          <a:solidFill>
                            <a:schemeClr val="dk1"/>
                          </a:solidFill>
                          <a:effectLst/>
                          <a:latin typeface="游ゴシック 本文"/>
                          <a:ea typeface="+mn-ea"/>
                          <a:cs typeface="+mn-cs"/>
                        </a:rPr>
                        <a:t>疲労解析</a:t>
                      </a:r>
                      <a:endParaRPr kumimoji="1" lang="ja-JP" altLang="en-US" sz="1000" b="1" dirty="0">
                        <a:latin typeface="游ゴシック 本文"/>
                        <a:ea typeface="+mn-ea"/>
                      </a:endParaRPr>
                    </a:p>
                  </a:txBody>
                  <a:tcPr/>
                </a:tc>
                <a:tc>
                  <a:txBody>
                    <a:bodyPr/>
                    <a:lstStyle/>
                    <a:p>
                      <a:r>
                        <a:rPr kumimoji="1" lang="ja-JP" altLang="en-US" sz="900" b="1" i="0" kern="1200" dirty="0">
                          <a:solidFill>
                            <a:schemeClr val="dk1"/>
                          </a:solidFill>
                          <a:effectLst/>
                          <a:latin typeface="游ゴシック 本文"/>
                          <a:ea typeface="+mn-ea"/>
                          <a:cs typeface="+mn-cs"/>
                        </a:rPr>
                        <a:t>初期形状において定められた条件を与えたとき、疲労によってパーツがどのように破損するかを解析することができます。</a:t>
                      </a:r>
                      <a:endParaRPr kumimoji="1" lang="ja-JP" altLang="en-US" sz="900" b="1" dirty="0">
                        <a:latin typeface="游ゴシック 本文"/>
                        <a:ea typeface="+mn-ea"/>
                      </a:endParaRPr>
                    </a:p>
                  </a:txBody>
                  <a:tcPr/>
                </a:tc>
                <a:extLst>
                  <a:ext uri="{0D108BD9-81ED-4DB2-BD59-A6C34878D82A}">
                    <a16:rowId xmlns:a16="http://schemas.microsoft.com/office/drawing/2014/main" val="3470218978"/>
                  </a:ext>
                </a:extLst>
              </a:tr>
            </a:tbl>
          </a:graphicData>
        </a:graphic>
      </p:graphicFrame>
      <p:sp>
        <p:nvSpPr>
          <p:cNvPr id="1090" name="テキスト ボックス 1089">
            <a:extLst>
              <a:ext uri="{FF2B5EF4-FFF2-40B4-BE49-F238E27FC236}">
                <a16:creationId xmlns:a16="http://schemas.microsoft.com/office/drawing/2014/main" id="{03FC9E97-EDB1-2BC6-18D8-AE4DD3F89B5C}"/>
              </a:ext>
            </a:extLst>
          </p:cNvPr>
          <p:cNvSpPr txBox="1"/>
          <p:nvPr/>
        </p:nvSpPr>
        <p:spPr>
          <a:xfrm>
            <a:off x="139790" y="7478193"/>
            <a:ext cx="1716986" cy="1754326"/>
          </a:xfrm>
          <a:prstGeom prst="rect">
            <a:avLst/>
          </a:prstGeom>
          <a:noFill/>
        </p:spPr>
        <p:txBody>
          <a:bodyPr wrap="square" rtlCol="0">
            <a:spAutoFit/>
          </a:bodyPr>
          <a:lstStyle/>
          <a:p>
            <a:pPr algn="l">
              <a:buNone/>
            </a:pPr>
            <a:r>
              <a:rPr lang="en-US" altLang="ja-JP" sz="900" b="1" i="0" dirty="0">
                <a:effectLst/>
                <a:latin typeface="+mn-ea"/>
              </a:rPr>
              <a:t>Inventor Nastran</a:t>
            </a:r>
            <a:r>
              <a:rPr lang="ja-JP" altLang="en-US" sz="900" b="1" i="0" dirty="0">
                <a:effectLst/>
                <a:latin typeface="+mn-ea"/>
              </a:rPr>
              <a:t>は、</a:t>
            </a:r>
            <a:endParaRPr lang="en-US" altLang="ja-JP" sz="900" b="1" i="0" dirty="0">
              <a:effectLst/>
              <a:latin typeface="+mn-ea"/>
            </a:endParaRPr>
          </a:p>
          <a:p>
            <a:pPr algn="l">
              <a:buNone/>
            </a:pPr>
            <a:r>
              <a:rPr lang="ja-JP" altLang="en-US" sz="900" b="1" i="0" dirty="0">
                <a:effectLst/>
                <a:latin typeface="+mn-ea"/>
              </a:rPr>
              <a:t>基本的な</a:t>
            </a:r>
            <a:r>
              <a:rPr lang="en-US" altLang="ja-JP" sz="900" b="1" i="0" dirty="0">
                <a:effectLst/>
                <a:latin typeface="+mn-ea"/>
              </a:rPr>
              <a:t>FEA</a:t>
            </a:r>
            <a:r>
              <a:rPr lang="ja-JP" altLang="en-US" sz="900" b="1" i="0" dirty="0">
                <a:effectLst/>
                <a:latin typeface="+mn-ea"/>
              </a:rPr>
              <a:t>からより高度な</a:t>
            </a:r>
            <a:r>
              <a:rPr lang="en-US" altLang="ja-JP" sz="900" b="1" i="0" dirty="0">
                <a:effectLst/>
                <a:latin typeface="+mn-ea"/>
              </a:rPr>
              <a:t>FEA</a:t>
            </a:r>
            <a:r>
              <a:rPr lang="ja-JP" altLang="en-US" sz="900" b="1" i="0" dirty="0">
                <a:effectLst/>
                <a:latin typeface="+mn-ea"/>
              </a:rPr>
              <a:t>にも対応、さらに</a:t>
            </a:r>
            <a:endParaRPr lang="en-US" altLang="ja-JP" sz="900" b="1" i="0" dirty="0">
              <a:effectLst/>
              <a:latin typeface="+mn-ea"/>
            </a:endParaRPr>
          </a:p>
          <a:p>
            <a:pPr algn="l">
              <a:buNone/>
            </a:pPr>
            <a:endParaRPr lang="ja-JP" altLang="en-US" sz="900" b="1" i="0" dirty="0">
              <a:effectLst/>
              <a:latin typeface="+mn-ea"/>
            </a:endParaRPr>
          </a:p>
          <a:p>
            <a:pPr algn="l">
              <a:buFont typeface="Arial" panose="020B0604020202020204" pitchFamily="34" charset="0"/>
              <a:buChar char="•"/>
            </a:pPr>
            <a:r>
              <a:rPr lang="ja-JP" altLang="en-US" sz="900" b="1" i="0" dirty="0">
                <a:effectLst/>
                <a:latin typeface="+mn-ea"/>
              </a:rPr>
              <a:t>材料モデルの解析</a:t>
            </a:r>
          </a:p>
          <a:p>
            <a:pPr algn="l">
              <a:buFont typeface="Arial" panose="020B0604020202020204" pitchFamily="34" charset="0"/>
              <a:buChar char="•"/>
            </a:pPr>
            <a:r>
              <a:rPr lang="ja-JP" altLang="en-US" sz="900" b="1" i="0" dirty="0">
                <a:effectLst/>
                <a:latin typeface="+mn-ea"/>
              </a:rPr>
              <a:t>自動落下試験</a:t>
            </a:r>
          </a:p>
          <a:p>
            <a:pPr algn="l">
              <a:buFont typeface="Arial" panose="020B0604020202020204" pitchFamily="34" charset="0"/>
              <a:buChar char="•"/>
            </a:pPr>
            <a:r>
              <a:rPr lang="ja-JP" altLang="en-US" sz="900" b="1" i="0" dirty="0">
                <a:effectLst/>
                <a:latin typeface="+mn-ea"/>
              </a:rPr>
              <a:t>自動衝撃解析</a:t>
            </a:r>
          </a:p>
          <a:p>
            <a:pPr algn="l">
              <a:buFont typeface="Arial" panose="020B0604020202020204" pitchFamily="34" charset="0"/>
              <a:buChar char="•"/>
            </a:pPr>
            <a:r>
              <a:rPr lang="ja-JP" altLang="en-US" sz="900" b="1" i="0" dirty="0">
                <a:effectLst/>
                <a:latin typeface="+mn-ea"/>
              </a:rPr>
              <a:t>中立面メッシュ自動生成</a:t>
            </a:r>
          </a:p>
          <a:p>
            <a:pPr algn="l">
              <a:buFont typeface="Arial" panose="020B0604020202020204" pitchFamily="34" charset="0"/>
              <a:buChar char="•"/>
            </a:pPr>
            <a:r>
              <a:rPr lang="ja-JP" altLang="en-US" sz="900" b="1" i="0" dirty="0">
                <a:effectLst/>
                <a:latin typeface="+mn-ea"/>
              </a:rPr>
              <a:t>梁モデリングの最適化</a:t>
            </a:r>
            <a:endParaRPr lang="en-US" altLang="ja-JP" sz="900" b="1" i="0" dirty="0">
              <a:effectLst/>
              <a:latin typeface="+mn-ea"/>
            </a:endParaRPr>
          </a:p>
          <a:p>
            <a:pPr algn="l">
              <a:buFont typeface="Arial" panose="020B0604020202020204" pitchFamily="34" charset="0"/>
              <a:buChar char="•"/>
            </a:pPr>
            <a:endParaRPr lang="en-US" altLang="ja-JP" sz="900" b="1" i="0" dirty="0">
              <a:effectLst/>
              <a:latin typeface="+mn-ea"/>
            </a:endParaRPr>
          </a:p>
          <a:p>
            <a:pPr algn="l"/>
            <a:r>
              <a:rPr lang="ja-JP" altLang="en-US" sz="900" b="1" i="0" dirty="0">
                <a:effectLst/>
                <a:latin typeface="+mn-ea"/>
              </a:rPr>
              <a:t>等、様々な機能を取り揃えています。</a:t>
            </a:r>
          </a:p>
        </p:txBody>
      </p:sp>
      <p:pic>
        <p:nvPicPr>
          <p:cNvPr id="1091" name="図 1090">
            <a:extLst>
              <a:ext uri="{FF2B5EF4-FFF2-40B4-BE49-F238E27FC236}">
                <a16:creationId xmlns:a16="http://schemas.microsoft.com/office/drawing/2014/main" id="{47A4A261-1EF8-22D0-A545-CBD4908B16BF}"/>
              </a:ext>
            </a:extLst>
          </p:cNvPr>
          <p:cNvPicPr>
            <a:picLocks noChangeAspect="1"/>
          </p:cNvPicPr>
          <p:nvPr/>
        </p:nvPicPr>
        <p:blipFill>
          <a:blip r:embed="rId12">
            <a:extLst>
              <a:ext uri="{28A0092B-C50C-407E-A947-70E740481C1C}">
                <a14:useLocalDpi xmlns:a14="http://schemas.microsoft.com/office/drawing/2010/main" val="0"/>
              </a:ext>
            </a:extLst>
          </a:blip>
          <a:srcRect t="17314" r="23363" b="18495"/>
          <a:stretch/>
        </p:blipFill>
        <p:spPr>
          <a:xfrm>
            <a:off x="170270" y="6995204"/>
            <a:ext cx="1563008" cy="425361"/>
          </a:xfrm>
          <a:prstGeom prst="rect">
            <a:avLst/>
          </a:prstGeom>
        </p:spPr>
      </p:pic>
    </p:spTree>
    <p:extLst>
      <p:ext uri="{BB962C8B-B14F-4D97-AF65-F5344CB8AC3E}">
        <p14:creationId xmlns:p14="http://schemas.microsoft.com/office/powerpoint/2010/main" val="1550360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B094-1191-C400-E061-FE71C7AD850A}"/>
            </a:ext>
          </a:extLst>
        </p:cNvPr>
        <p:cNvGrpSpPr/>
        <p:nvPr/>
      </p:nvGrpSpPr>
      <p:grpSpPr>
        <a:xfrm>
          <a:off x="0" y="0"/>
          <a:ext cx="0" cy="0"/>
          <a:chOff x="0" y="0"/>
          <a:chExt cx="0" cy="0"/>
        </a:xfrm>
      </p:grpSpPr>
      <p:sp>
        <p:nvSpPr>
          <p:cNvPr id="82" name="正方形/長方形 81">
            <a:extLst>
              <a:ext uri="{FF2B5EF4-FFF2-40B4-BE49-F238E27FC236}">
                <a16:creationId xmlns:a16="http://schemas.microsoft.com/office/drawing/2014/main" id="{A3BF84D9-2B23-12BA-88B0-CF82139D7373}"/>
              </a:ext>
            </a:extLst>
          </p:cNvPr>
          <p:cNvSpPr/>
          <p:nvPr/>
        </p:nvSpPr>
        <p:spPr>
          <a:xfrm>
            <a:off x="437905" y="4702548"/>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WordArt 5">
            <a:extLst>
              <a:ext uri="{FF2B5EF4-FFF2-40B4-BE49-F238E27FC236}">
                <a16:creationId xmlns:a16="http://schemas.microsoft.com/office/drawing/2014/main" id="{3E770518-7E4D-5334-A14E-260EE5F43FD6}"/>
              </a:ext>
            </a:extLst>
          </p:cNvPr>
          <p:cNvSpPr>
            <a:spLocks noChangeArrowheads="1" noChangeShapeType="1" noTextEdit="1"/>
          </p:cNvSpPr>
          <p:nvPr/>
        </p:nvSpPr>
        <p:spPr bwMode="auto">
          <a:xfrm>
            <a:off x="2493233" y="9556129"/>
            <a:ext cx="2754313" cy="18732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en-US" altLang="ja-JP" sz="3600" kern="10" spc="0" dirty="0">
                <a:ln>
                  <a:noFill/>
                </a:ln>
                <a:solidFill>
                  <a:srgbClr val="404040"/>
                </a:solidFill>
                <a:effectLst/>
                <a:latin typeface="ヒラギノ角ゴ5" panose="020B0500000000000000" pitchFamily="50" charset="-128"/>
                <a:ea typeface="ヒラギノ角ゴ5" panose="020B0500000000000000" pitchFamily="50" charset="-128"/>
              </a:rPr>
              <a:t>https://www.applied.ne.jp/rs/</a:t>
            </a:r>
            <a:endParaRPr lang="ja-JP" altLang="en-US" sz="3600" kern="10" spc="0">
              <a:ln>
                <a:noFill/>
              </a:ln>
              <a:solidFill>
                <a:srgbClr val="404040"/>
              </a:solidFill>
              <a:effectLst/>
              <a:latin typeface="ヒラギノ角ゴ5" panose="020B0500000000000000" pitchFamily="50" charset="-128"/>
              <a:ea typeface="ヒラギノ角ゴ5" panose="020B0500000000000000" pitchFamily="50" charset="-128"/>
            </a:endParaRPr>
          </a:p>
        </p:txBody>
      </p:sp>
      <p:cxnSp>
        <p:nvCxnSpPr>
          <p:cNvPr id="23" name="AutoShape 6">
            <a:extLst>
              <a:ext uri="{FF2B5EF4-FFF2-40B4-BE49-F238E27FC236}">
                <a16:creationId xmlns:a16="http://schemas.microsoft.com/office/drawing/2014/main" id="{BD4A4441-90CC-9B71-5D74-7D4C75864C96}"/>
              </a:ext>
            </a:extLst>
          </p:cNvPr>
          <p:cNvCxnSpPr>
            <a:cxnSpLocks noChangeShapeType="1"/>
          </p:cNvCxnSpPr>
          <p:nvPr/>
        </p:nvCxnSpPr>
        <p:spPr bwMode="auto">
          <a:xfrm>
            <a:off x="2455133" y="9464054"/>
            <a:ext cx="4511675" cy="0"/>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cxnSp>
      <p:sp>
        <p:nvSpPr>
          <p:cNvPr id="24" name="AutoShape 7">
            <a:extLst>
              <a:ext uri="{FF2B5EF4-FFF2-40B4-BE49-F238E27FC236}">
                <a16:creationId xmlns:a16="http://schemas.microsoft.com/office/drawing/2014/main" id="{AA043DFB-9748-72FD-322C-33F49FB65CD2}"/>
              </a:ext>
            </a:extLst>
          </p:cNvPr>
          <p:cNvSpPr>
            <a:spLocks noChangeArrowheads="1"/>
          </p:cNvSpPr>
          <p:nvPr/>
        </p:nvSpPr>
        <p:spPr bwMode="auto">
          <a:xfrm>
            <a:off x="5339621" y="9546604"/>
            <a:ext cx="1620000" cy="207962"/>
          </a:xfrm>
          <a:prstGeom prst="roundRect">
            <a:avLst>
              <a:gd name="adj" fmla="val 50000"/>
            </a:avLst>
          </a:prstGeom>
          <a:solidFill>
            <a:srgbClr val="C6D9F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5" name="AutoShape 1853">
            <a:extLst>
              <a:ext uri="{FF2B5EF4-FFF2-40B4-BE49-F238E27FC236}">
                <a16:creationId xmlns:a16="http://schemas.microsoft.com/office/drawing/2014/main" id="{06F58FC5-78DB-0046-7CD6-F18C7AFE0270}"/>
              </a:ext>
            </a:extLst>
          </p:cNvPr>
          <p:cNvSpPr>
            <a:spLocks noChangeArrowheads="1" noChangeShapeType="1" noTextEdit="1"/>
          </p:cNvSpPr>
          <p:nvPr/>
        </p:nvSpPr>
        <p:spPr bwMode="auto">
          <a:xfrm>
            <a:off x="5736496" y="9594229"/>
            <a:ext cx="819150" cy="104775"/>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272727"/>
                </a:solidFill>
                <a:effectLst/>
                <a:latin typeface="ヒラギノ角ゴ6" panose="020B0600000000000000" pitchFamily="50" charset="-128"/>
                <a:ea typeface="ヒラギノ角ゴ6" panose="020B0600000000000000" pitchFamily="50" charset="-128"/>
              </a:rPr>
              <a:t>アプライド 法人</a:t>
            </a:r>
          </a:p>
        </p:txBody>
      </p:sp>
      <p:pic>
        <p:nvPicPr>
          <p:cNvPr id="26" name="Picture 9">
            <a:extLst>
              <a:ext uri="{FF2B5EF4-FFF2-40B4-BE49-F238E27FC236}">
                <a16:creationId xmlns:a16="http://schemas.microsoft.com/office/drawing/2014/main" id="{E5BAAA65-12C3-37CD-C8DD-6A1C81F7996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0577" t="10135" r="74142" b="56683"/>
          <a:stretch>
            <a:fillRect/>
          </a:stretch>
        </p:blipFill>
        <p:spPr bwMode="auto">
          <a:xfrm>
            <a:off x="5457096" y="9579941"/>
            <a:ext cx="149225" cy="15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 name="Group 10">
            <a:extLst>
              <a:ext uri="{FF2B5EF4-FFF2-40B4-BE49-F238E27FC236}">
                <a16:creationId xmlns:a16="http://schemas.microsoft.com/office/drawing/2014/main" id="{16910A09-5073-F9E8-0050-AE994BBC3BF2}"/>
              </a:ext>
            </a:extLst>
          </p:cNvPr>
          <p:cNvGrpSpPr>
            <a:grpSpLocks/>
          </p:cNvGrpSpPr>
          <p:nvPr/>
        </p:nvGrpSpPr>
        <p:grpSpPr bwMode="auto">
          <a:xfrm>
            <a:off x="6633433" y="9587879"/>
            <a:ext cx="241300" cy="117475"/>
            <a:chOff x="10182" y="14961"/>
            <a:chExt cx="381" cy="184"/>
          </a:xfrm>
        </p:grpSpPr>
        <p:sp>
          <p:nvSpPr>
            <p:cNvPr id="28" name="AutoShape 11">
              <a:extLst>
                <a:ext uri="{FF2B5EF4-FFF2-40B4-BE49-F238E27FC236}">
                  <a16:creationId xmlns:a16="http://schemas.microsoft.com/office/drawing/2014/main" id="{28DDBEDE-0291-E714-51A4-0A5806262181}"/>
                </a:ext>
              </a:extLst>
            </p:cNvPr>
            <p:cNvSpPr>
              <a:spLocks noChangeArrowheads="1"/>
            </p:cNvSpPr>
            <p:nvPr/>
          </p:nvSpPr>
          <p:spPr bwMode="auto">
            <a:xfrm>
              <a:off x="10182" y="14961"/>
              <a:ext cx="381" cy="184"/>
            </a:xfrm>
            <a:prstGeom prst="roundRect">
              <a:avLst>
                <a:gd name="adj" fmla="val 23060"/>
              </a:avLst>
            </a:prstGeom>
            <a:solidFill>
              <a:srgbClr val="2727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29" name="AutoShape 1853">
              <a:extLst>
                <a:ext uri="{FF2B5EF4-FFF2-40B4-BE49-F238E27FC236}">
                  <a16:creationId xmlns:a16="http://schemas.microsoft.com/office/drawing/2014/main" id="{9313784E-300F-CFFB-8427-8B1720B7EAE7}"/>
                </a:ext>
              </a:extLst>
            </p:cNvPr>
            <p:cNvSpPr>
              <a:spLocks noChangeArrowheads="1" noChangeShapeType="1" noTextEdit="1"/>
            </p:cNvSpPr>
            <p:nvPr/>
          </p:nvSpPr>
          <p:spPr bwMode="auto">
            <a:xfrm>
              <a:off x="10257" y="14993"/>
              <a:ext cx="230" cy="119"/>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rtl="0">
                <a:buNone/>
              </a:pPr>
              <a:r>
                <a:rPr lang="ja-JP" altLang="en-US" sz="3600" spc="0">
                  <a:ln>
                    <a:noFill/>
                  </a:ln>
                  <a:solidFill>
                    <a:srgbClr val="FFFFFF"/>
                  </a:solidFill>
                  <a:effectLst/>
                  <a:latin typeface="ヒラギノ角ゴ6" panose="020B0600000000000000" pitchFamily="50" charset="-128"/>
                  <a:ea typeface="ヒラギノ角ゴ6" panose="020B0600000000000000" pitchFamily="50" charset="-128"/>
                </a:rPr>
                <a:t>検索</a:t>
              </a:r>
            </a:p>
          </p:txBody>
        </p:sp>
      </p:grpSp>
      <p:grpSp>
        <p:nvGrpSpPr>
          <p:cNvPr id="30" name="Group 13">
            <a:extLst>
              <a:ext uri="{FF2B5EF4-FFF2-40B4-BE49-F238E27FC236}">
                <a16:creationId xmlns:a16="http://schemas.microsoft.com/office/drawing/2014/main" id="{DD7E217D-9D84-0566-74F8-059AEE3A9B1C}"/>
              </a:ext>
            </a:extLst>
          </p:cNvPr>
          <p:cNvGrpSpPr>
            <a:grpSpLocks/>
          </p:cNvGrpSpPr>
          <p:nvPr/>
        </p:nvGrpSpPr>
        <p:grpSpPr bwMode="auto">
          <a:xfrm>
            <a:off x="442183" y="9384679"/>
            <a:ext cx="1922462" cy="411162"/>
            <a:chOff x="603" y="14651"/>
            <a:chExt cx="3027" cy="647"/>
          </a:xfrm>
        </p:grpSpPr>
        <p:pic>
          <p:nvPicPr>
            <p:cNvPr id="31" name="図 3" descr="説明: C:\Users\hayashi\AppData\Local\Microsoft\Windows\INetCache\Content.Word\APP_logo_new2_1.jpg">
              <a:extLst>
                <a:ext uri="{FF2B5EF4-FFF2-40B4-BE49-F238E27FC236}">
                  <a16:creationId xmlns:a16="http://schemas.microsoft.com/office/drawing/2014/main" id="{3C4708B1-0ED5-CEAD-176F-78AE31AAAAC1}"/>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r="78156"/>
            <a:stretch>
              <a:fillRect/>
            </a:stretch>
          </p:blipFill>
          <p:spPr bwMode="auto">
            <a:xfrm>
              <a:off x="603" y="14651"/>
              <a:ext cx="694" cy="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5">
              <a:extLst>
                <a:ext uri="{FF2B5EF4-FFF2-40B4-BE49-F238E27FC236}">
                  <a16:creationId xmlns:a16="http://schemas.microsoft.com/office/drawing/2014/main" id="{9E7B8845-B2E1-4358-40B3-E77119892E67}"/>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23625" t="3481" b="21190"/>
            <a:stretch>
              <a:fillRect/>
            </a:stretch>
          </p:blipFill>
          <p:spPr bwMode="auto">
            <a:xfrm>
              <a:off x="1308" y="14683"/>
              <a:ext cx="2322" cy="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Rectangle 16">
              <a:extLst>
                <a:ext uri="{FF2B5EF4-FFF2-40B4-BE49-F238E27FC236}">
                  <a16:creationId xmlns:a16="http://schemas.microsoft.com/office/drawing/2014/main" id="{9B0E644B-EBD7-7B21-718B-5E54EE0D0A99}"/>
                </a:ext>
              </a:extLst>
            </p:cNvPr>
            <p:cNvSpPr>
              <a:spLocks noChangeArrowheads="1"/>
            </p:cNvSpPr>
            <p:nvPr/>
          </p:nvSpPr>
          <p:spPr bwMode="auto">
            <a:xfrm>
              <a:off x="1354"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4" name="Rectangle 17">
              <a:extLst>
                <a:ext uri="{FF2B5EF4-FFF2-40B4-BE49-F238E27FC236}">
                  <a16:creationId xmlns:a16="http://schemas.microsoft.com/office/drawing/2014/main" id="{58B9C949-60CC-9687-CE58-F56B99971E23}"/>
                </a:ext>
              </a:extLst>
            </p:cNvPr>
            <p:cNvSpPr>
              <a:spLocks noChangeArrowheads="1"/>
            </p:cNvSpPr>
            <p:nvPr/>
          </p:nvSpPr>
          <p:spPr bwMode="auto">
            <a:xfrm>
              <a:off x="3012" y="15194"/>
              <a:ext cx="568" cy="13"/>
            </a:xfrm>
            <a:prstGeom prst="rect">
              <a:avLst/>
            </a:prstGeom>
            <a:solidFill>
              <a:srgbClr val="000066"/>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74295" tIns="8890" rIns="74295" bIns="8890" numCol="1" anchor="t" anchorCtr="0" compatLnSpc="1">
              <a:prstTxWarp prst="textNoShape">
                <a:avLst/>
              </a:prstTxWarp>
            </a:bodyPr>
            <a:lstStyle/>
            <a:p>
              <a:endParaRPr lang="ja-JP" altLang="en-US"/>
            </a:p>
          </p:txBody>
        </p:sp>
        <p:sp>
          <p:nvSpPr>
            <p:cNvPr id="35" name="WordArt 18">
              <a:extLst>
                <a:ext uri="{FF2B5EF4-FFF2-40B4-BE49-F238E27FC236}">
                  <a16:creationId xmlns:a16="http://schemas.microsoft.com/office/drawing/2014/main" id="{FF7CD4AD-808E-C7E9-4E04-800CA0E693B7}"/>
                </a:ext>
              </a:extLst>
            </p:cNvPr>
            <p:cNvSpPr>
              <a:spLocks noChangeArrowheads="1" noChangeShapeType="1" noTextEdit="1"/>
            </p:cNvSpPr>
            <p:nvPr/>
          </p:nvSpPr>
          <p:spPr bwMode="auto">
            <a:xfrm>
              <a:off x="20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デ</a:t>
              </a:r>
            </a:p>
          </p:txBody>
        </p:sp>
        <p:sp>
          <p:nvSpPr>
            <p:cNvPr id="36" name="WordArt 19">
              <a:extLst>
                <a:ext uri="{FF2B5EF4-FFF2-40B4-BE49-F238E27FC236}">
                  <a16:creationId xmlns:a16="http://schemas.microsoft.com/office/drawing/2014/main" id="{17CB0347-543A-6675-448F-F8D6D15932FA}"/>
                </a:ext>
              </a:extLst>
            </p:cNvPr>
            <p:cNvSpPr>
              <a:spLocks noChangeArrowheads="1" noChangeShapeType="1" noTextEdit="1"/>
            </p:cNvSpPr>
            <p:nvPr/>
          </p:nvSpPr>
          <p:spPr bwMode="auto">
            <a:xfrm>
              <a:off x="20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ジ</a:t>
              </a:r>
            </a:p>
          </p:txBody>
        </p:sp>
        <p:sp>
          <p:nvSpPr>
            <p:cNvPr id="37" name="WordArt 20">
              <a:extLst>
                <a:ext uri="{FF2B5EF4-FFF2-40B4-BE49-F238E27FC236}">
                  <a16:creationId xmlns:a16="http://schemas.microsoft.com/office/drawing/2014/main" id="{2DCFD9AF-5543-5A85-90BD-5EEFA107347B}"/>
                </a:ext>
              </a:extLst>
            </p:cNvPr>
            <p:cNvSpPr>
              <a:spLocks noChangeArrowheads="1" noChangeShapeType="1" noTextEdit="1"/>
            </p:cNvSpPr>
            <p:nvPr/>
          </p:nvSpPr>
          <p:spPr bwMode="auto">
            <a:xfrm>
              <a:off x="2159"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タ</a:t>
              </a:r>
            </a:p>
          </p:txBody>
        </p:sp>
        <p:sp>
          <p:nvSpPr>
            <p:cNvPr id="38" name="WordArt 21">
              <a:extLst>
                <a:ext uri="{FF2B5EF4-FFF2-40B4-BE49-F238E27FC236}">
                  <a16:creationId xmlns:a16="http://schemas.microsoft.com/office/drawing/2014/main" id="{472AC656-BFBD-31F7-06AB-DD380EC1898E}"/>
                </a:ext>
              </a:extLst>
            </p:cNvPr>
            <p:cNvSpPr>
              <a:spLocks noChangeArrowheads="1" noChangeShapeType="1" noTextEdit="1"/>
            </p:cNvSpPr>
            <p:nvPr/>
          </p:nvSpPr>
          <p:spPr bwMode="auto">
            <a:xfrm>
              <a:off x="2235" y="15167"/>
              <a:ext cx="72"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ル</a:t>
              </a:r>
            </a:p>
          </p:txBody>
        </p:sp>
        <p:sp>
          <p:nvSpPr>
            <p:cNvPr id="39" name="WordArt 22">
              <a:extLst>
                <a:ext uri="{FF2B5EF4-FFF2-40B4-BE49-F238E27FC236}">
                  <a16:creationId xmlns:a16="http://schemas.microsoft.com/office/drawing/2014/main" id="{7F10E8F3-6F31-7A0D-60E2-4294D20CA886}"/>
                </a:ext>
              </a:extLst>
            </p:cNvPr>
            <p:cNvSpPr>
              <a:spLocks noChangeArrowheads="1" noChangeShapeType="1" noTextEdit="1"/>
            </p:cNvSpPr>
            <p:nvPr/>
          </p:nvSpPr>
          <p:spPr bwMode="auto">
            <a:xfrm>
              <a:off x="2318" y="15165"/>
              <a:ext cx="72" cy="72"/>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丸</a:t>
              </a:r>
            </a:p>
          </p:txBody>
        </p:sp>
        <p:sp>
          <p:nvSpPr>
            <p:cNvPr id="40" name="WordArt 23">
              <a:extLst>
                <a:ext uri="{FF2B5EF4-FFF2-40B4-BE49-F238E27FC236}">
                  <a16:creationId xmlns:a16="http://schemas.microsoft.com/office/drawing/2014/main" id="{81E75FE6-DFFD-47C5-04C3-AC5FECF64D79}"/>
                </a:ext>
              </a:extLst>
            </p:cNvPr>
            <p:cNvSpPr>
              <a:spLocks noChangeArrowheads="1" noChangeShapeType="1" noTextEdit="1"/>
            </p:cNvSpPr>
            <p:nvPr/>
          </p:nvSpPr>
          <p:spPr bwMode="auto">
            <a:xfrm>
              <a:off x="2405" y="15170"/>
              <a:ext cx="61" cy="67"/>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ご</a:t>
              </a:r>
            </a:p>
          </p:txBody>
        </p:sp>
        <p:sp>
          <p:nvSpPr>
            <p:cNvPr id="41" name="WordArt 24">
              <a:extLst>
                <a:ext uri="{FF2B5EF4-FFF2-40B4-BE49-F238E27FC236}">
                  <a16:creationId xmlns:a16="http://schemas.microsoft.com/office/drawing/2014/main" id="{C2748654-DD96-190C-2317-285D61AA5189}"/>
                </a:ext>
              </a:extLst>
            </p:cNvPr>
            <p:cNvSpPr>
              <a:spLocks noChangeArrowheads="1" noChangeShapeType="1" noTextEdit="1"/>
            </p:cNvSpPr>
            <p:nvPr/>
          </p:nvSpPr>
          <p:spPr bwMode="auto">
            <a:xfrm>
              <a:off x="2480"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と</a:t>
              </a:r>
            </a:p>
          </p:txBody>
        </p:sp>
        <p:sp>
          <p:nvSpPr>
            <p:cNvPr id="42" name="WordArt 25">
              <a:extLst>
                <a:ext uri="{FF2B5EF4-FFF2-40B4-BE49-F238E27FC236}">
                  <a16:creationId xmlns:a16="http://schemas.microsoft.com/office/drawing/2014/main" id="{E243DC22-50C7-FC67-89BA-D88AA5BECADA}"/>
                </a:ext>
              </a:extLst>
            </p:cNvPr>
            <p:cNvSpPr>
              <a:spLocks noChangeArrowheads="1" noChangeShapeType="1" noTextEdit="1"/>
            </p:cNvSpPr>
            <p:nvPr/>
          </p:nvSpPr>
          <p:spPr bwMode="auto">
            <a:xfrm>
              <a:off x="2559" y="15167"/>
              <a:ext cx="66"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ア</a:t>
              </a:r>
            </a:p>
          </p:txBody>
        </p:sp>
        <p:sp>
          <p:nvSpPr>
            <p:cNvPr id="43" name="WordArt 26">
              <a:extLst>
                <a:ext uri="{FF2B5EF4-FFF2-40B4-BE49-F238E27FC236}">
                  <a16:creationId xmlns:a16="http://schemas.microsoft.com/office/drawing/2014/main" id="{2231DCBC-166C-FE2B-EA56-378EA0F84DD3}"/>
                </a:ext>
              </a:extLst>
            </p:cNvPr>
            <p:cNvSpPr>
              <a:spLocks noChangeArrowheads="1" noChangeShapeType="1" noTextEdit="1"/>
            </p:cNvSpPr>
            <p:nvPr/>
          </p:nvSpPr>
          <p:spPr bwMode="auto">
            <a:xfrm>
              <a:off x="264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プ</a:t>
              </a:r>
            </a:p>
          </p:txBody>
        </p:sp>
        <p:sp>
          <p:nvSpPr>
            <p:cNvPr id="44" name="WordArt 27">
              <a:extLst>
                <a:ext uri="{FF2B5EF4-FFF2-40B4-BE49-F238E27FC236}">
                  <a16:creationId xmlns:a16="http://schemas.microsoft.com/office/drawing/2014/main" id="{EFE17CB7-B231-AD7A-4902-0D9E506546EF}"/>
                </a:ext>
              </a:extLst>
            </p:cNvPr>
            <p:cNvSpPr>
              <a:spLocks noChangeArrowheads="1" noChangeShapeType="1" noTextEdit="1"/>
            </p:cNvSpPr>
            <p:nvPr/>
          </p:nvSpPr>
          <p:spPr bwMode="auto">
            <a:xfrm>
              <a:off x="2722"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ラ</a:t>
              </a:r>
            </a:p>
          </p:txBody>
        </p:sp>
        <p:sp>
          <p:nvSpPr>
            <p:cNvPr id="45" name="WordArt 28">
              <a:extLst>
                <a:ext uri="{FF2B5EF4-FFF2-40B4-BE49-F238E27FC236}">
                  <a16:creationId xmlns:a16="http://schemas.microsoft.com/office/drawing/2014/main" id="{1D020DA2-1AAD-05FC-C0D7-652F1D1806A9}"/>
                </a:ext>
              </a:extLst>
            </p:cNvPr>
            <p:cNvSpPr>
              <a:spLocks noChangeArrowheads="1" noChangeShapeType="1" noTextEdit="1"/>
            </p:cNvSpPr>
            <p:nvPr/>
          </p:nvSpPr>
          <p:spPr bwMode="auto">
            <a:xfrm>
              <a:off x="2801" y="15167"/>
              <a:ext cx="63" cy="70"/>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イ</a:t>
              </a:r>
            </a:p>
          </p:txBody>
        </p:sp>
        <p:sp>
          <p:nvSpPr>
            <p:cNvPr id="46" name="WordArt 29">
              <a:extLst>
                <a:ext uri="{FF2B5EF4-FFF2-40B4-BE49-F238E27FC236}">
                  <a16:creationId xmlns:a16="http://schemas.microsoft.com/office/drawing/2014/main" id="{E21667F7-C635-46C7-3776-1C46F921B843}"/>
                </a:ext>
              </a:extLst>
            </p:cNvPr>
            <p:cNvSpPr>
              <a:spLocks noChangeArrowheads="1" noChangeShapeType="1" noTextEdit="1"/>
            </p:cNvSpPr>
            <p:nvPr/>
          </p:nvSpPr>
          <p:spPr bwMode="auto">
            <a:xfrm>
              <a:off x="2898" y="15164"/>
              <a:ext cx="46" cy="73"/>
            </a:xfrm>
            <a:prstGeom prst="rect">
              <a:avLst/>
            </a:prstGeom>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1000" kern="10" spc="0">
                  <a:ln>
                    <a:noFill/>
                  </a:ln>
                  <a:solidFill>
                    <a:srgbClr val="000066"/>
                  </a:solidFill>
                  <a:effectLst/>
                  <a:latin typeface="ヒラギノ角ゴ5" panose="020B0500000000000000" pitchFamily="50" charset="-128"/>
                  <a:ea typeface="ヒラギノ角ゴ5" panose="020B0500000000000000" pitchFamily="50" charset="-128"/>
                </a:rPr>
                <a:t>ド</a:t>
              </a:r>
            </a:p>
          </p:txBody>
        </p:sp>
      </p:grpSp>
      <p:grpSp>
        <p:nvGrpSpPr>
          <p:cNvPr id="47" name="Group 30">
            <a:extLst>
              <a:ext uri="{FF2B5EF4-FFF2-40B4-BE49-F238E27FC236}">
                <a16:creationId xmlns:a16="http://schemas.microsoft.com/office/drawing/2014/main" id="{D6DB4823-9577-6713-D338-ECF1BC262B4F}"/>
              </a:ext>
            </a:extLst>
          </p:cNvPr>
          <p:cNvGrpSpPr>
            <a:grpSpLocks/>
          </p:cNvGrpSpPr>
          <p:nvPr/>
        </p:nvGrpSpPr>
        <p:grpSpPr bwMode="auto">
          <a:xfrm>
            <a:off x="467583" y="9826275"/>
            <a:ext cx="6640513" cy="495314"/>
            <a:chOff x="620" y="14339"/>
            <a:chExt cx="10739" cy="800"/>
          </a:xfrm>
        </p:grpSpPr>
        <p:sp>
          <p:nvSpPr>
            <p:cNvPr id="48" name="Rectangle 31">
              <a:extLst>
                <a:ext uri="{FF2B5EF4-FFF2-40B4-BE49-F238E27FC236}">
                  <a16:creationId xmlns:a16="http://schemas.microsoft.com/office/drawing/2014/main" id="{9B96CB39-E911-47AF-3D40-F948B7F1637C}"/>
                </a:ext>
              </a:extLst>
            </p:cNvPr>
            <p:cNvSpPr>
              <a:spLocks noChangeArrowheads="1"/>
            </p:cNvSpPr>
            <p:nvPr/>
          </p:nvSpPr>
          <p:spPr bwMode="auto">
            <a:xfrm>
              <a:off x="620" y="14341"/>
              <a:ext cx="1988" cy="59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49" name="Group 32">
              <a:extLst>
                <a:ext uri="{FF2B5EF4-FFF2-40B4-BE49-F238E27FC236}">
                  <a16:creationId xmlns:a16="http://schemas.microsoft.com/office/drawing/2014/main" id="{C6BB7D04-634F-5E66-7AE9-CABAE2BE361A}"/>
                </a:ext>
              </a:extLst>
            </p:cNvPr>
            <p:cNvGrpSpPr>
              <a:grpSpLocks/>
            </p:cNvGrpSpPr>
            <p:nvPr/>
          </p:nvGrpSpPr>
          <p:grpSpPr bwMode="auto">
            <a:xfrm>
              <a:off x="646" y="14339"/>
              <a:ext cx="10713" cy="800"/>
              <a:chOff x="857" y="14103"/>
              <a:chExt cx="10476" cy="782"/>
            </a:xfrm>
          </p:grpSpPr>
          <p:sp>
            <p:nvSpPr>
              <p:cNvPr id="50" name="Rectangle 33">
                <a:extLst>
                  <a:ext uri="{FF2B5EF4-FFF2-40B4-BE49-F238E27FC236}">
                    <a16:creationId xmlns:a16="http://schemas.microsoft.com/office/drawing/2014/main" id="{81D56BF7-4EF3-BCB4-CF27-97ACA4556DF7}"/>
                  </a:ext>
                </a:extLst>
              </p:cNvPr>
              <p:cNvSpPr>
                <a:spLocks noChangeArrowheads="1"/>
              </p:cNvSpPr>
              <p:nvPr/>
            </p:nvSpPr>
            <p:spPr bwMode="auto">
              <a:xfrm>
                <a:off x="2608" y="14103"/>
                <a:ext cx="1058" cy="31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grpSp>
            <p:nvGrpSpPr>
              <p:cNvPr id="51" name="Group 34">
                <a:extLst>
                  <a:ext uri="{FF2B5EF4-FFF2-40B4-BE49-F238E27FC236}">
                    <a16:creationId xmlns:a16="http://schemas.microsoft.com/office/drawing/2014/main" id="{ECBDC526-FA5B-7F10-C0AC-47BFA3587CF6}"/>
                  </a:ext>
                </a:extLst>
              </p:cNvPr>
              <p:cNvGrpSpPr>
                <a:grpSpLocks/>
              </p:cNvGrpSpPr>
              <p:nvPr/>
            </p:nvGrpSpPr>
            <p:grpSpPr bwMode="auto">
              <a:xfrm>
                <a:off x="857" y="14178"/>
                <a:ext cx="10476" cy="707"/>
                <a:chOff x="1041" y="14434"/>
                <a:chExt cx="9873" cy="666"/>
              </a:xfrm>
            </p:grpSpPr>
            <p:sp>
              <p:nvSpPr>
                <p:cNvPr id="52" name="Rectangle 35">
                  <a:extLst>
                    <a:ext uri="{FF2B5EF4-FFF2-40B4-BE49-F238E27FC236}">
                      <a16:creationId xmlns:a16="http://schemas.microsoft.com/office/drawing/2014/main" id="{8522AF24-B64E-6D33-56AB-FAD17C07BB8B}"/>
                    </a:ext>
                  </a:extLst>
                </p:cNvPr>
                <p:cNvSpPr>
                  <a:spLocks noChangeArrowheads="1"/>
                </p:cNvSpPr>
                <p:nvPr/>
              </p:nvSpPr>
              <p:spPr bwMode="auto">
                <a:xfrm>
                  <a:off x="1041" y="14434"/>
                  <a:ext cx="9873" cy="232"/>
                </a:xfrm>
                <a:prstGeom prst="rect">
                  <a:avLst/>
                </a:prstGeom>
                <a:solidFill>
                  <a:srgbClr val="5F5F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endParaRPr lang="ja-JP" altLang="en-US"/>
                </a:p>
              </p:txBody>
            </p:sp>
            <p:sp>
              <p:nvSpPr>
                <p:cNvPr id="53" name="WordArt 36">
                  <a:extLst>
                    <a:ext uri="{FF2B5EF4-FFF2-40B4-BE49-F238E27FC236}">
                      <a16:creationId xmlns:a16="http://schemas.microsoft.com/office/drawing/2014/main" id="{9C96EDC2-51DD-CB4C-4386-DA987EAD7DBC}"/>
                    </a:ext>
                  </a:extLst>
                </p:cNvPr>
                <p:cNvSpPr>
                  <a:spLocks noChangeArrowheads="1" noChangeShapeType="1" noTextEdit="1"/>
                </p:cNvSpPr>
                <p:nvPr/>
              </p:nvSpPr>
              <p:spPr bwMode="auto">
                <a:xfrm>
                  <a:off x="1638" y="14466"/>
                  <a:ext cx="2807" cy="169"/>
                </a:xfrm>
                <a:prstGeom prst="rect">
                  <a:avLst/>
                </a:prstGeom>
                <a:extLst>
                  <a:ext uri="{91240B29-F687-4F45-9708-019B960494DF}">
                    <a14:hiddenLine xmlns:a14="http://schemas.microsoft.com/office/drawing/2010/main" w="76200">
                      <a:solidFill>
                        <a:srgbClr val="00808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アプライド株式会社 </a:t>
                  </a:r>
                  <a:r>
                    <a:rPr lang="ja-JP" altLang="en-US" sz="3600" kern="10" dirty="0">
                      <a:solidFill>
                        <a:srgbClr val="FFFFFF"/>
                      </a:solidFill>
                      <a:latin typeface="ヒラギノ角ゴ4" panose="020B0400000000000000" pitchFamily="50" charset="-128"/>
                      <a:ea typeface="ヒラギノ角ゴ4" panose="020B0400000000000000" pitchFamily="50" charset="-128"/>
                    </a:rPr>
                    <a:t>広域システム営業</a:t>
                  </a:r>
                  <a:r>
                    <a:rPr lang="ja-JP" altLang="en-US" sz="3600" kern="10" spc="0" dirty="0">
                      <a:ln>
                        <a:noFill/>
                      </a:ln>
                      <a:solidFill>
                        <a:srgbClr val="FFFFFF"/>
                      </a:solidFill>
                      <a:effectLst/>
                      <a:latin typeface="ヒラギノ角ゴ4" panose="020B0400000000000000" pitchFamily="50" charset="-128"/>
                      <a:ea typeface="ヒラギノ角ゴ4" panose="020B0400000000000000" pitchFamily="50" charset="-128"/>
                    </a:rPr>
                    <a:t>部</a:t>
                  </a:r>
                </a:p>
              </p:txBody>
            </p:sp>
            <p:grpSp>
              <p:nvGrpSpPr>
                <p:cNvPr id="54" name="Group 37">
                  <a:extLst>
                    <a:ext uri="{FF2B5EF4-FFF2-40B4-BE49-F238E27FC236}">
                      <a16:creationId xmlns:a16="http://schemas.microsoft.com/office/drawing/2014/main" id="{9A55ACEA-488D-8720-EA3F-C510C597CA4A}"/>
                    </a:ext>
                  </a:extLst>
                </p:cNvPr>
                <p:cNvGrpSpPr>
                  <a:grpSpLocks/>
                </p:cNvGrpSpPr>
                <p:nvPr/>
              </p:nvGrpSpPr>
              <p:grpSpPr bwMode="auto">
                <a:xfrm>
                  <a:off x="1082" y="14767"/>
                  <a:ext cx="9778" cy="333"/>
                  <a:chOff x="1082" y="14971"/>
                  <a:chExt cx="9667" cy="460"/>
                </a:xfrm>
              </p:grpSpPr>
              <p:sp>
                <p:nvSpPr>
                  <p:cNvPr id="55" name="WordArt 38">
                    <a:extLst>
                      <a:ext uri="{FF2B5EF4-FFF2-40B4-BE49-F238E27FC236}">
                        <a16:creationId xmlns:a16="http://schemas.microsoft.com/office/drawing/2014/main" id="{C9516711-8A3B-C1E4-690E-AB48EEAA4AF4}"/>
                      </a:ext>
                    </a:extLst>
                  </p:cNvPr>
                  <p:cNvSpPr>
                    <a:spLocks noChangeArrowheads="1" noChangeShapeType="1" noTextEdit="1"/>
                  </p:cNvSpPr>
                  <p:nvPr/>
                </p:nvSpPr>
                <p:spPr bwMode="auto">
                  <a:xfrm>
                    <a:off x="1082" y="14971"/>
                    <a:ext cx="4642"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■関東営業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東京都千代田区神田小川町１−</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11‐4F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03-5280-9255</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東海営業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名古屋市西区上名古屋三丁目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25-28-5F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052-325-2782</a:t>
                    </a:r>
                    <a:endParaRPr lang="en-US" altLang="zh-TW" sz="1200" kern="10" dirty="0">
                      <a:solidFill>
                        <a:srgbClr val="5F5F5F"/>
                      </a:solidFill>
                      <a:latin typeface="ヒラギノ角ゴ4" panose="020B0400000000000000" pitchFamily="50" charset="-128"/>
                      <a:ea typeface="ヒラギノ角ゴ4" panose="020B0400000000000000" pitchFamily="50" charset="-128"/>
                    </a:endParaRPr>
                  </a:p>
                </p:txBody>
              </p:sp>
              <p:sp>
                <p:nvSpPr>
                  <p:cNvPr id="56" name="WordArt 39">
                    <a:extLst>
                      <a:ext uri="{FF2B5EF4-FFF2-40B4-BE49-F238E27FC236}">
                        <a16:creationId xmlns:a16="http://schemas.microsoft.com/office/drawing/2014/main" id="{A9D3DDFE-FD62-18DD-C2EC-9D619BC8B3FB}"/>
                      </a:ext>
                    </a:extLst>
                  </p:cNvPr>
                  <p:cNvSpPr>
                    <a:spLocks noChangeArrowheads="1" noChangeShapeType="1" noTextEdit="1"/>
                  </p:cNvSpPr>
                  <p:nvPr/>
                </p:nvSpPr>
                <p:spPr bwMode="auto">
                  <a:xfrm>
                    <a:off x="6190" y="14971"/>
                    <a:ext cx="4559" cy="460"/>
                  </a:xfrm>
                  <a:prstGeom prst="rect">
                    <a:avLst/>
                  </a:prstGeom>
                  <a:extLst>
                    <a:ext uri="{91240B29-F687-4F45-9708-019B960494DF}">
                      <a14:hiddenLine xmlns:a14="http://schemas.microsoft.com/office/drawing/2010/main" w="127000">
                        <a:solidFill>
                          <a:srgbClr val="000000"/>
                        </a:solidFill>
                        <a:round/>
                        <a:headEnd/>
                        <a:tailEnd/>
                      </a14:hiddenLine>
                    </a:ex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l" rtl="0">
                      <a:buNone/>
                    </a:pP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■関西営業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大阪市淀川区西中島</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2</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14-6-5</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TEL:06-6838-4123</a:t>
                    </a:r>
                  </a:p>
                  <a:p>
                    <a:pPr algn="l" rtl="0">
                      <a:buNone/>
                    </a:pP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九州営業</a:t>
                    </a:r>
                    <a:r>
                      <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所</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   福岡市博多区上牟田</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1</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丁目</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6-23    TEL</a:t>
                    </a:r>
                    <a:r>
                      <a:rPr lang="zh-TW" altLang="en-US" sz="1200" kern="10" spc="0" dirty="0">
                        <a:ln>
                          <a:noFill/>
                        </a:ln>
                        <a:solidFill>
                          <a:srgbClr val="5F5F5F"/>
                        </a:solidFill>
                        <a:effectLst/>
                        <a:latin typeface="ヒラギノ角ゴ4" panose="020B0400000000000000" pitchFamily="50" charset="-128"/>
                        <a:ea typeface="ヒラギノ角ゴ4" panose="020B0400000000000000" pitchFamily="50" charset="-128"/>
                      </a:rPr>
                      <a:t>：</a:t>
                    </a:r>
                    <a:r>
                      <a:rPr lang="en-US" altLang="zh-TW" sz="1200" kern="10" spc="0" dirty="0">
                        <a:ln>
                          <a:noFill/>
                        </a:ln>
                        <a:solidFill>
                          <a:srgbClr val="5F5F5F"/>
                        </a:solidFill>
                        <a:effectLst/>
                        <a:latin typeface="ヒラギノ角ゴ4" panose="020B0400000000000000" pitchFamily="50" charset="-128"/>
                        <a:ea typeface="ヒラギノ角ゴ4" panose="020B0400000000000000" pitchFamily="50" charset="-128"/>
                      </a:rPr>
                      <a:t>092-481-7812</a:t>
                    </a:r>
                    <a:endParaRPr lang="ja-JP" altLang="en-US" sz="1200" kern="10" spc="0" dirty="0">
                      <a:ln>
                        <a:noFill/>
                      </a:ln>
                      <a:solidFill>
                        <a:srgbClr val="5F5F5F"/>
                      </a:solidFill>
                      <a:effectLst/>
                      <a:latin typeface="ヒラギノ角ゴ4" panose="020B0400000000000000" pitchFamily="50" charset="-128"/>
                      <a:ea typeface="ヒラギノ角ゴ4" panose="020B0400000000000000" pitchFamily="50" charset="-128"/>
                    </a:endParaRPr>
                  </a:p>
                </p:txBody>
              </p:sp>
            </p:grpSp>
          </p:grpSp>
        </p:grpSp>
      </p:grpSp>
      <p:cxnSp>
        <p:nvCxnSpPr>
          <p:cNvPr id="59" name="直線コネクタ 58">
            <a:extLst>
              <a:ext uri="{FF2B5EF4-FFF2-40B4-BE49-F238E27FC236}">
                <a16:creationId xmlns:a16="http://schemas.microsoft.com/office/drawing/2014/main" id="{F5CBD780-4E66-ACE4-9276-6719F43E18D1}"/>
              </a:ext>
            </a:extLst>
          </p:cNvPr>
          <p:cNvCxnSpPr/>
          <p:nvPr/>
        </p:nvCxnSpPr>
        <p:spPr>
          <a:xfrm>
            <a:off x="442183" y="9137344"/>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6089F2EC-689C-8189-A9ED-FBAD4AD8A350}"/>
              </a:ext>
            </a:extLst>
          </p:cNvPr>
          <p:cNvCxnSpPr/>
          <p:nvPr/>
        </p:nvCxnSpPr>
        <p:spPr>
          <a:xfrm>
            <a:off x="442183" y="8298812"/>
            <a:ext cx="65246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テキスト ボックス 60">
            <a:extLst>
              <a:ext uri="{FF2B5EF4-FFF2-40B4-BE49-F238E27FC236}">
                <a16:creationId xmlns:a16="http://schemas.microsoft.com/office/drawing/2014/main" id="{1125260D-9453-59A2-8626-D4C802BBD046}"/>
              </a:ext>
            </a:extLst>
          </p:cNvPr>
          <p:cNvSpPr txBox="1"/>
          <p:nvPr/>
        </p:nvSpPr>
        <p:spPr>
          <a:xfrm>
            <a:off x="437906" y="5973270"/>
            <a:ext cx="6524625" cy="1677382"/>
          </a:xfrm>
          <a:prstGeom prst="rect">
            <a:avLst/>
          </a:prstGeom>
          <a:solidFill>
            <a:schemeClr val="accent3">
              <a:lumMod val="20000"/>
              <a:lumOff val="80000"/>
            </a:schemeClr>
          </a:solidFill>
        </p:spPr>
        <p:txBody>
          <a:bodyPr wrap="square">
            <a:spAutoFit/>
          </a:bodyPr>
          <a:lstStyle/>
          <a:p>
            <a:endParaRPr kumimoji="1" lang="en-US" altLang="ja-JP" sz="7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lang="en-US" altLang="ja-JP" sz="1200" b="1" i="0" dirty="0">
                <a:effectLst/>
                <a:latin typeface="+mn-ea"/>
              </a:rPr>
              <a:t>Inventor Nastran</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推奨モデル スペック</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Windows 11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Pro</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64bit</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intel Core Ultra 9 285</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24C(P8+E16) 24T/2.5-5.4GHz/L2:40MB/L3:36MB </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メモリ：</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64GB(32GB×2)</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DDR5</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-5600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PC5-44800</a:t>
            </a:r>
            <a:r>
              <a:rPr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SSD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2TB (M.2 NVMe)</a:t>
            </a:r>
            <a:endPar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GPU</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NVIDIA RTX 4000 Ada  20GB-GDDR6 (CUDA</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コア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6144</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基</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電源：</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1000W 80PLUS</a:t>
            </a:r>
            <a:r>
              <a:rPr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GOLD</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認証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(ATX3.1)</a:t>
            </a:r>
          </a:p>
          <a:p>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保証：</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1</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年間センドバックハードウェア保証</a:t>
            </a:r>
            <a:endPar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p:txBody>
      </p:sp>
      <p:sp>
        <p:nvSpPr>
          <p:cNvPr id="67" name="テキスト ボックス 66">
            <a:extLst>
              <a:ext uri="{FF2B5EF4-FFF2-40B4-BE49-F238E27FC236}">
                <a16:creationId xmlns:a16="http://schemas.microsoft.com/office/drawing/2014/main" id="{7212B02F-C776-F385-8FF7-AAEB106B6141}"/>
              </a:ext>
            </a:extLst>
          </p:cNvPr>
          <p:cNvSpPr txBox="1"/>
          <p:nvPr/>
        </p:nvSpPr>
        <p:spPr>
          <a:xfrm>
            <a:off x="437906" y="8403524"/>
            <a:ext cx="3268289" cy="646331"/>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アプライドオリジナル</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BTO</a:t>
            </a: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Autodesk Inventor Nastran </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向けモデル</a:t>
            </a:r>
            <a:endParaRPr lang="ja-JP" altLang="en-US" sz="3200" b="1" dirty="0">
              <a:latin typeface="游ゴシック" panose="020B0400000000000000" pitchFamily="50" charset="-128"/>
              <a:ea typeface="游ゴシック" panose="020B0400000000000000" pitchFamily="50" charset="-128"/>
            </a:endParaRPr>
          </a:p>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設計</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CAE/</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プロフェッショナル解析</a:t>
            </a:r>
            <a:endParaRPr lang="ja-JP" altLang="en-US" sz="3200" b="1" dirty="0">
              <a:latin typeface="游ゴシック" panose="020B0400000000000000" pitchFamily="50" charset="-128"/>
              <a:ea typeface="游ゴシック" panose="020B0400000000000000" pitchFamily="50" charset="-128"/>
            </a:endParaRPr>
          </a:p>
        </p:txBody>
      </p:sp>
      <p:sp>
        <p:nvSpPr>
          <p:cNvPr id="70" name="テキスト ボックス 69">
            <a:extLst>
              <a:ext uri="{FF2B5EF4-FFF2-40B4-BE49-F238E27FC236}">
                <a16:creationId xmlns:a16="http://schemas.microsoft.com/office/drawing/2014/main" id="{FBA371B8-A3F3-C758-4F02-3A5A8B451C11}"/>
              </a:ext>
            </a:extLst>
          </p:cNvPr>
          <p:cNvSpPr txBox="1"/>
          <p:nvPr/>
        </p:nvSpPr>
        <p:spPr>
          <a:xfrm>
            <a:off x="437906" y="7798303"/>
            <a:ext cx="6524625" cy="461665"/>
          </a:xfrm>
          <a:prstGeom prst="rect">
            <a:avLst/>
          </a:prstGeom>
          <a:noFill/>
        </p:spPr>
        <p:txBody>
          <a:bodyPr wrap="square">
            <a:spAutoFit/>
          </a:bodyPr>
          <a:lstStyle/>
          <a:p>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上記仕様からカスタマイズも承ります。メモリ・ストレージの増設やグラフィックボード・</a:t>
            </a:r>
            <a:r>
              <a:rPr kumimoji="1" lang="en-US" altLang="ja-JP"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OS</a:t>
            </a:r>
            <a:r>
              <a:rPr kumimoji="1" lang="ja-JP" altLang="en-US" sz="12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の変更、また冷却性や耐久性が高い部品へのアップグレードも可能です。</a:t>
            </a:r>
            <a:endParaRPr lang="ja-JP" altLang="en-US" sz="3200" b="1" dirty="0">
              <a:latin typeface="游ゴシック" panose="020B0400000000000000" pitchFamily="50" charset="-128"/>
              <a:ea typeface="游ゴシック" panose="020B0400000000000000" pitchFamily="50" charset="-128"/>
            </a:endParaRPr>
          </a:p>
        </p:txBody>
      </p:sp>
      <p:cxnSp>
        <p:nvCxnSpPr>
          <p:cNvPr id="73" name="直線コネクタ 72">
            <a:extLst>
              <a:ext uri="{FF2B5EF4-FFF2-40B4-BE49-F238E27FC236}">
                <a16:creationId xmlns:a16="http://schemas.microsoft.com/office/drawing/2014/main" id="{3751AA4A-BAAC-2EF2-DEDB-F1B5B9A01DDC}"/>
              </a:ext>
            </a:extLst>
          </p:cNvPr>
          <p:cNvCxnSpPr>
            <a:cxnSpLocks/>
          </p:cNvCxnSpPr>
          <p:nvPr/>
        </p:nvCxnSpPr>
        <p:spPr>
          <a:xfrm>
            <a:off x="395288" y="3311961"/>
            <a:ext cx="39478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楕円 73">
            <a:extLst>
              <a:ext uri="{FF2B5EF4-FFF2-40B4-BE49-F238E27FC236}">
                <a16:creationId xmlns:a16="http://schemas.microsoft.com/office/drawing/2014/main" id="{8D2E3676-CA39-E635-C998-345606CA5838}"/>
              </a:ext>
            </a:extLst>
          </p:cNvPr>
          <p:cNvSpPr/>
          <p:nvPr/>
        </p:nvSpPr>
        <p:spPr>
          <a:xfrm>
            <a:off x="4317479" y="3277423"/>
            <a:ext cx="69076" cy="69076"/>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正方形/長方形 78">
            <a:extLst>
              <a:ext uri="{FF2B5EF4-FFF2-40B4-BE49-F238E27FC236}">
                <a16:creationId xmlns:a16="http://schemas.microsoft.com/office/drawing/2014/main" id="{04BA822C-7CB7-4D59-A86B-139CBED3AA9F}"/>
              </a:ext>
            </a:extLst>
          </p:cNvPr>
          <p:cNvSpPr/>
          <p:nvPr/>
        </p:nvSpPr>
        <p:spPr>
          <a:xfrm>
            <a:off x="437905" y="3439319"/>
            <a:ext cx="3840749" cy="1104853"/>
          </a:xfrm>
          <a:prstGeom prst="rect">
            <a:avLst/>
          </a:prstGeom>
          <a:solidFill>
            <a:schemeClr val="bg1"/>
          </a:solidFill>
          <a:ln>
            <a:solidFill>
              <a:schemeClr val="bg1">
                <a:lumMod val="75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7EC616A4-4C15-416C-F41A-AAE742255E96}"/>
              </a:ext>
            </a:extLst>
          </p:cNvPr>
          <p:cNvSpPr txBox="1"/>
          <p:nvPr/>
        </p:nvSpPr>
        <p:spPr>
          <a:xfrm>
            <a:off x="368136" y="2570816"/>
            <a:ext cx="4216564" cy="646331"/>
          </a:xfrm>
          <a:prstGeom prst="rect">
            <a:avLst/>
          </a:prstGeom>
          <a:noFill/>
        </p:spPr>
        <p:txBody>
          <a:bodyPr wrap="square">
            <a:spAutoFit/>
          </a:bodyPr>
          <a:lstStyle/>
          <a:p>
            <a:r>
              <a:rPr lang="ja-JP" altLang="en-US" dirty="0">
                <a:latin typeface="ヒラギノ角ゴ8" panose="020B0800000000000000" pitchFamily="50" charset="-128"/>
                <a:ea typeface="ヒラギノ角ゴ8" panose="020B0800000000000000" pitchFamily="50" charset="-128"/>
              </a:rPr>
              <a:t>高性能</a:t>
            </a:r>
            <a:r>
              <a:rPr lang="en-US" altLang="ja-JP" dirty="0">
                <a:latin typeface="ヒラギノ角ゴ8" panose="020B0800000000000000" pitchFamily="50" charset="-128"/>
                <a:ea typeface="ヒラギノ角ゴ8" panose="020B0800000000000000" pitchFamily="50" charset="-128"/>
              </a:rPr>
              <a:t>CPU</a:t>
            </a:r>
            <a:r>
              <a:rPr lang="ja-JP" altLang="en-US" dirty="0">
                <a:latin typeface="ヒラギノ角ゴ8" panose="020B0800000000000000" pitchFamily="50" charset="-128"/>
                <a:ea typeface="ヒラギノ角ゴ8" panose="020B0800000000000000" pitchFamily="50" charset="-128"/>
              </a:rPr>
              <a:t>と</a:t>
            </a:r>
            <a:r>
              <a:rPr lang="en-US" altLang="ja-JP" dirty="0">
                <a:latin typeface="ヒラギノ角ゴ8" panose="020B0800000000000000" pitchFamily="50" charset="-128"/>
                <a:ea typeface="ヒラギノ角ゴ8" panose="020B0800000000000000" pitchFamily="50" charset="-128"/>
              </a:rPr>
              <a:t>GPU</a:t>
            </a:r>
            <a:r>
              <a:rPr lang="ja-JP" altLang="en-US" dirty="0">
                <a:latin typeface="ヒラギノ角ゴ8" panose="020B0800000000000000" pitchFamily="50" charset="-128"/>
                <a:ea typeface="ヒラギノ角ゴ8" panose="020B0800000000000000" pitchFamily="50" charset="-128"/>
              </a:rPr>
              <a:t>の構成が</a:t>
            </a:r>
            <a:endParaRPr lang="en-US" altLang="ja-JP" dirty="0">
              <a:latin typeface="ヒラギノ角ゴ8" panose="020B0800000000000000" pitchFamily="50" charset="-128"/>
              <a:ea typeface="ヒラギノ角ゴ8" panose="020B0800000000000000" pitchFamily="50" charset="-128"/>
            </a:endParaRPr>
          </a:p>
          <a:p>
            <a:r>
              <a:rPr lang="ja-JP" altLang="en-US" dirty="0">
                <a:latin typeface="ヒラギノ角ゴ8" panose="020B0800000000000000" pitchFamily="50" charset="-128"/>
                <a:ea typeface="ヒラギノ角ゴ8" panose="020B0800000000000000" pitchFamily="50" charset="-128"/>
              </a:rPr>
              <a:t>設計者</a:t>
            </a:r>
            <a:r>
              <a:rPr lang="en-US" altLang="ja-JP" dirty="0">
                <a:latin typeface="ヒラギノ角ゴ8" panose="020B0800000000000000" pitchFamily="50" charset="-128"/>
                <a:ea typeface="ヒラギノ角ゴ8" panose="020B0800000000000000" pitchFamily="50" charset="-128"/>
              </a:rPr>
              <a:t>CAE/3D-CAD</a:t>
            </a:r>
            <a:r>
              <a:rPr lang="ja-JP" altLang="en-US" dirty="0">
                <a:latin typeface="ヒラギノ角ゴ8" panose="020B0800000000000000" pitchFamily="50" charset="-128"/>
                <a:ea typeface="ヒラギノ角ゴ8" panose="020B0800000000000000" pitchFamily="50" charset="-128"/>
              </a:rPr>
              <a:t>の連携に最適</a:t>
            </a:r>
            <a:endParaRPr lang="en-US" altLang="ja-JP" dirty="0">
              <a:latin typeface="ヒラギノ角ゴ8" panose="020B0800000000000000" pitchFamily="50" charset="-128"/>
              <a:ea typeface="ヒラギノ角ゴ8" panose="020B0800000000000000" pitchFamily="50" charset="-128"/>
            </a:endParaRPr>
          </a:p>
        </p:txBody>
      </p:sp>
      <p:sp>
        <p:nvSpPr>
          <p:cNvPr id="98" name="テキスト ボックス 97">
            <a:extLst>
              <a:ext uri="{FF2B5EF4-FFF2-40B4-BE49-F238E27FC236}">
                <a16:creationId xmlns:a16="http://schemas.microsoft.com/office/drawing/2014/main" id="{C1B2D29C-1A57-8DC9-2224-DA19F158B417}"/>
              </a:ext>
            </a:extLst>
          </p:cNvPr>
          <p:cNvSpPr txBox="1"/>
          <p:nvPr/>
        </p:nvSpPr>
        <p:spPr>
          <a:xfrm>
            <a:off x="1925404" y="3541727"/>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Core Ultra9</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 搭載</a:t>
            </a:r>
            <a:endParaRPr lang="ja-JP" altLang="en-US" sz="3600" b="1" dirty="0">
              <a:latin typeface="游ゴシック" panose="020B0400000000000000" pitchFamily="50" charset="-128"/>
              <a:ea typeface="游ゴシック" panose="020B0400000000000000" pitchFamily="50" charset="-128"/>
            </a:endParaRPr>
          </a:p>
        </p:txBody>
      </p:sp>
      <p:sp>
        <p:nvSpPr>
          <p:cNvPr id="99" name="テキスト ボックス 98">
            <a:extLst>
              <a:ext uri="{FF2B5EF4-FFF2-40B4-BE49-F238E27FC236}">
                <a16:creationId xmlns:a16="http://schemas.microsoft.com/office/drawing/2014/main" id="{5343B7AB-EBF0-DC95-7259-1FF9EB925E96}"/>
              </a:ext>
            </a:extLst>
          </p:cNvPr>
          <p:cNvSpPr txBox="1"/>
          <p:nvPr/>
        </p:nvSpPr>
        <p:spPr>
          <a:xfrm>
            <a:off x="1925404" y="3842341"/>
            <a:ext cx="2353250" cy="553998"/>
          </a:xfrm>
          <a:prstGeom prst="rect">
            <a:avLst/>
          </a:prstGeom>
          <a:noFill/>
        </p:spPr>
        <p:txBody>
          <a:bodyPr wrap="square">
            <a:spAutoFit/>
          </a:bodyPr>
          <a:lstStyle/>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AI</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の処理を行う専用プロセッサー</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”NPU”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を搭載したハイエンドクラス</a:t>
            </a:r>
            <a:endPar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endParaRPr>
          </a:p>
          <a:p>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の</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CPU</a:t>
            </a:r>
            <a:r>
              <a:rPr kumimoji="1" lang="ja-JP" altLang="en-US"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を採用</a:t>
            </a:r>
            <a:r>
              <a:rPr kumimoji="1" lang="en-US" altLang="ja-JP" sz="1000"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a:t>
            </a:r>
            <a:endParaRPr lang="ja-JP" altLang="en-US" sz="2000" dirty="0">
              <a:latin typeface="游ゴシック" panose="020B0400000000000000" pitchFamily="50" charset="-128"/>
              <a:ea typeface="游ゴシック" panose="020B0400000000000000" pitchFamily="50" charset="-128"/>
            </a:endParaRPr>
          </a:p>
        </p:txBody>
      </p:sp>
      <p:sp>
        <p:nvSpPr>
          <p:cNvPr id="100" name="テキスト ボックス 99">
            <a:extLst>
              <a:ext uri="{FF2B5EF4-FFF2-40B4-BE49-F238E27FC236}">
                <a16:creationId xmlns:a16="http://schemas.microsoft.com/office/drawing/2014/main" id="{691717BB-C2CF-FF17-CBCF-5FCB030A8876}"/>
              </a:ext>
            </a:extLst>
          </p:cNvPr>
          <p:cNvSpPr txBox="1"/>
          <p:nvPr/>
        </p:nvSpPr>
        <p:spPr>
          <a:xfrm>
            <a:off x="1925404" y="4790333"/>
            <a:ext cx="2353250"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最新の</a:t>
            </a:r>
            <a:r>
              <a:rPr kumimoji="1" lang="en-US" altLang="ja-JP"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RTX4000Ada</a:t>
            </a:r>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搭載</a:t>
            </a:r>
            <a:endParaRPr lang="ja-JP" altLang="en-US" sz="3600" b="1" dirty="0">
              <a:latin typeface="游ゴシック" panose="020B0400000000000000" pitchFamily="50" charset="-128"/>
              <a:ea typeface="游ゴシック" panose="020B0400000000000000" pitchFamily="50" charset="-128"/>
            </a:endParaRPr>
          </a:p>
        </p:txBody>
      </p:sp>
      <p:sp>
        <p:nvSpPr>
          <p:cNvPr id="101" name="テキスト ボックス 100">
            <a:extLst>
              <a:ext uri="{FF2B5EF4-FFF2-40B4-BE49-F238E27FC236}">
                <a16:creationId xmlns:a16="http://schemas.microsoft.com/office/drawing/2014/main" id="{9221EE31-ED8E-B7F9-DEB4-5F57CD269F44}"/>
              </a:ext>
            </a:extLst>
          </p:cNvPr>
          <p:cNvSpPr txBox="1"/>
          <p:nvPr/>
        </p:nvSpPr>
        <p:spPr>
          <a:xfrm>
            <a:off x="1925404" y="5090947"/>
            <a:ext cx="2353250" cy="553998"/>
          </a:xfrm>
          <a:prstGeom prst="rect">
            <a:avLst/>
          </a:prstGeom>
          <a:noFill/>
        </p:spPr>
        <p:txBody>
          <a:bodyPr wrap="square">
            <a:spAutoFit/>
          </a:bodyPr>
          <a:lstStyle/>
          <a:p>
            <a:r>
              <a:rPr lang="ja-JP" altLang="en-US" sz="1000" b="0" i="0" dirty="0">
                <a:solidFill>
                  <a:srgbClr val="474747"/>
                </a:solidFill>
                <a:effectLst/>
                <a:latin typeface="+mn-ea"/>
              </a:rPr>
              <a:t>プロフェッショナル向けの強力な性能を発揮するシングルスロット</a:t>
            </a:r>
            <a:r>
              <a:rPr lang="en-US" altLang="ja-JP" sz="1000" b="0" i="0" dirty="0">
                <a:solidFill>
                  <a:srgbClr val="474747"/>
                </a:solidFill>
                <a:effectLst/>
                <a:latin typeface="+mn-ea"/>
              </a:rPr>
              <a:t>GPU </a:t>
            </a:r>
          </a:p>
          <a:p>
            <a:r>
              <a:rPr lang="en-US" altLang="ja-JP" sz="1000" dirty="0">
                <a:solidFill>
                  <a:srgbClr val="474747"/>
                </a:solidFill>
                <a:latin typeface="+mn-ea"/>
              </a:rPr>
              <a:t>20GB GDDR6 </a:t>
            </a:r>
            <a:r>
              <a:rPr lang="ja-JP" altLang="en-US" sz="1000" dirty="0">
                <a:solidFill>
                  <a:srgbClr val="474747"/>
                </a:solidFill>
                <a:latin typeface="+mn-ea"/>
              </a:rPr>
              <a:t>メモリ搭載</a:t>
            </a:r>
            <a:endParaRPr lang="ja-JP" altLang="en-US" sz="1000" dirty="0">
              <a:latin typeface="+mn-ea"/>
            </a:endParaRPr>
          </a:p>
        </p:txBody>
      </p:sp>
      <p:pic>
        <p:nvPicPr>
          <p:cNvPr id="8" name="図 7">
            <a:extLst>
              <a:ext uri="{FF2B5EF4-FFF2-40B4-BE49-F238E27FC236}">
                <a16:creationId xmlns:a16="http://schemas.microsoft.com/office/drawing/2014/main" id="{9AD29CFC-5E59-51EE-7D14-8EBE3897BCE8}"/>
              </a:ext>
            </a:extLst>
          </p:cNvPr>
          <p:cNvPicPr>
            <a:picLocks noChangeAspect="1"/>
          </p:cNvPicPr>
          <p:nvPr/>
        </p:nvPicPr>
        <p:blipFill>
          <a:blip r:embed="rId5">
            <a:extLst>
              <a:ext uri="{28A0092B-C50C-407E-A947-70E740481C1C}">
                <a14:useLocalDpi xmlns:a14="http://schemas.microsoft.com/office/drawing/2010/main" val="0"/>
              </a:ext>
            </a:extLst>
          </a:blip>
          <a:srcRect l="12944" r="2865"/>
          <a:stretch/>
        </p:blipFill>
        <p:spPr>
          <a:xfrm>
            <a:off x="520100" y="3524311"/>
            <a:ext cx="1411203" cy="942848"/>
          </a:xfrm>
          <a:prstGeom prst="rect">
            <a:avLst/>
          </a:prstGeom>
        </p:spPr>
      </p:pic>
      <p:grpSp>
        <p:nvGrpSpPr>
          <p:cNvPr id="3" name="グループ化 2">
            <a:extLst>
              <a:ext uri="{FF2B5EF4-FFF2-40B4-BE49-F238E27FC236}">
                <a16:creationId xmlns:a16="http://schemas.microsoft.com/office/drawing/2014/main" id="{2D19E242-1758-BCB6-58FD-1532812C36C2}"/>
              </a:ext>
            </a:extLst>
          </p:cNvPr>
          <p:cNvGrpSpPr/>
          <p:nvPr/>
        </p:nvGrpSpPr>
        <p:grpSpPr>
          <a:xfrm>
            <a:off x="3923544" y="8345619"/>
            <a:ext cx="3184552" cy="923330"/>
            <a:chOff x="3923544" y="8213099"/>
            <a:chExt cx="3184552" cy="923330"/>
          </a:xfrm>
        </p:grpSpPr>
        <p:sp>
          <p:nvSpPr>
            <p:cNvPr id="2" name="テキスト ボックス 1">
              <a:extLst>
                <a:ext uri="{FF2B5EF4-FFF2-40B4-BE49-F238E27FC236}">
                  <a16:creationId xmlns:a16="http://schemas.microsoft.com/office/drawing/2014/main" id="{F479A9FD-247E-3B1D-D559-A90B150C7754}"/>
                </a:ext>
              </a:extLst>
            </p:cNvPr>
            <p:cNvSpPr txBox="1"/>
            <p:nvPr/>
          </p:nvSpPr>
          <p:spPr>
            <a:xfrm>
              <a:off x="3923544" y="8213099"/>
              <a:ext cx="2832154" cy="923330"/>
            </a:xfrm>
            <a:prstGeom prst="rect">
              <a:avLst/>
            </a:prstGeom>
            <a:noFill/>
          </p:spPr>
          <p:txBody>
            <a:bodyPr wrap="square">
              <a:spAutoFit/>
            </a:bodyPr>
            <a:lstStyle/>
            <a:p>
              <a:r>
                <a:rPr kumimoji="1" lang="en-US" altLang="ja-JP" sz="5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598,000</a:t>
              </a:r>
              <a:endParaRPr lang="ja-JP" altLang="en-US" sz="11500" b="1" dirty="0">
                <a:latin typeface="游ゴシック" panose="020B0400000000000000" pitchFamily="50" charset="-128"/>
                <a:ea typeface="游ゴシック" panose="020B0400000000000000" pitchFamily="50" charset="-128"/>
              </a:endParaRPr>
            </a:p>
          </p:txBody>
        </p:sp>
        <p:grpSp>
          <p:nvGrpSpPr>
            <p:cNvPr id="4" name="グループ化 3">
              <a:extLst>
                <a:ext uri="{FF2B5EF4-FFF2-40B4-BE49-F238E27FC236}">
                  <a16:creationId xmlns:a16="http://schemas.microsoft.com/office/drawing/2014/main" id="{79FE28C3-F849-5CC9-2ACE-78EDA4F5B324}"/>
                </a:ext>
              </a:extLst>
            </p:cNvPr>
            <p:cNvGrpSpPr/>
            <p:nvPr/>
          </p:nvGrpSpPr>
          <p:grpSpPr>
            <a:xfrm>
              <a:off x="6509763" y="8314030"/>
              <a:ext cx="598333" cy="682068"/>
              <a:chOff x="5790275" y="8230682"/>
              <a:chExt cx="598333" cy="682068"/>
            </a:xfrm>
          </p:grpSpPr>
          <p:sp>
            <p:nvSpPr>
              <p:cNvPr id="6" name="テキスト ボックス 5">
                <a:extLst>
                  <a:ext uri="{FF2B5EF4-FFF2-40B4-BE49-F238E27FC236}">
                    <a16:creationId xmlns:a16="http://schemas.microsoft.com/office/drawing/2014/main" id="{C1B3C96C-860A-45A9-603C-68C5CA4A8FA3}"/>
                  </a:ext>
                </a:extLst>
              </p:cNvPr>
              <p:cNvSpPr txBox="1"/>
              <p:nvPr/>
            </p:nvSpPr>
            <p:spPr>
              <a:xfrm>
                <a:off x="5790275" y="8389530"/>
                <a:ext cx="539415" cy="523220"/>
              </a:xfrm>
              <a:prstGeom prst="rect">
                <a:avLst/>
              </a:prstGeom>
              <a:noFill/>
            </p:spPr>
            <p:txBody>
              <a:bodyPr wrap="square">
                <a:spAutoFit/>
              </a:bodyPr>
              <a:lstStyle/>
              <a:p>
                <a:r>
                  <a:rPr kumimoji="1" lang="ja-JP" altLang="en-US" sz="28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円</a:t>
                </a:r>
                <a:endParaRPr lang="ja-JP" altLang="en-US" sz="6000" b="1" dirty="0">
                  <a:latin typeface="游ゴシック" panose="020B0400000000000000" pitchFamily="50" charset="-128"/>
                  <a:ea typeface="游ゴシック" panose="020B0400000000000000" pitchFamily="50" charset="-128"/>
                </a:endParaRPr>
              </a:p>
            </p:txBody>
          </p:sp>
          <p:sp>
            <p:nvSpPr>
              <p:cNvPr id="7" name="テキスト ボックス 6">
                <a:extLst>
                  <a:ext uri="{FF2B5EF4-FFF2-40B4-BE49-F238E27FC236}">
                    <a16:creationId xmlns:a16="http://schemas.microsoft.com/office/drawing/2014/main" id="{19EC04B3-5D1D-951B-B126-84B8EABA2548}"/>
                  </a:ext>
                </a:extLst>
              </p:cNvPr>
              <p:cNvSpPr txBox="1"/>
              <p:nvPr/>
            </p:nvSpPr>
            <p:spPr>
              <a:xfrm>
                <a:off x="5790275" y="8230682"/>
                <a:ext cx="598333" cy="307777"/>
              </a:xfrm>
              <a:prstGeom prst="rect">
                <a:avLst/>
              </a:prstGeom>
              <a:noFill/>
            </p:spPr>
            <p:txBody>
              <a:bodyPr wrap="square">
                <a:spAutoFit/>
              </a:bodyPr>
              <a:lstStyle/>
              <a:p>
                <a:r>
                  <a:rPr kumimoji="1" lang="ja-JP" altLang="en-US" sz="1400" b="1" dirty="0">
                    <a:solidFill>
                      <a:srgbClr val="1C1C1C"/>
                    </a:solidFill>
                    <a:latin typeface="游ゴシック" panose="020B0400000000000000" pitchFamily="50" charset="-128"/>
                    <a:ea typeface="游ゴシック" panose="020B0400000000000000" pitchFamily="50" charset="-128"/>
                    <a:cs typeface="Segoe UI" panose="020B0502040204020203" pitchFamily="34" charset="0"/>
                  </a:rPr>
                  <a:t>税別</a:t>
                </a:r>
                <a:endParaRPr lang="ja-JP" altLang="en-US" sz="3600" b="1" dirty="0">
                  <a:latin typeface="游ゴシック" panose="020B0400000000000000" pitchFamily="50" charset="-128"/>
                  <a:ea typeface="游ゴシック" panose="020B0400000000000000" pitchFamily="50" charset="-128"/>
                </a:endParaRPr>
              </a:p>
            </p:txBody>
          </p:sp>
        </p:grpSp>
      </p:grpSp>
      <p:pic>
        <p:nvPicPr>
          <p:cNvPr id="12" name="図 11">
            <a:extLst>
              <a:ext uri="{FF2B5EF4-FFF2-40B4-BE49-F238E27FC236}">
                <a16:creationId xmlns:a16="http://schemas.microsoft.com/office/drawing/2014/main" id="{BC57894B-ECD9-5795-B049-3F639EC88AE2}"/>
              </a:ext>
            </a:extLst>
          </p:cNvPr>
          <p:cNvPicPr>
            <a:picLocks noChangeAspect="1"/>
          </p:cNvPicPr>
          <p:nvPr/>
        </p:nvPicPr>
        <p:blipFill>
          <a:blip r:embed="rId6"/>
          <a:stretch>
            <a:fillRect/>
          </a:stretch>
        </p:blipFill>
        <p:spPr>
          <a:xfrm>
            <a:off x="4484924" y="2712626"/>
            <a:ext cx="3147147" cy="3147147"/>
          </a:xfrm>
          <a:prstGeom prst="rect">
            <a:avLst/>
          </a:prstGeom>
        </p:spPr>
      </p:pic>
      <p:pic>
        <p:nvPicPr>
          <p:cNvPr id="9" name="図 8">
            <a:extLst>
              <a:ext uri="{FF2B5EF4-FFF2-40B4-BE49-F238E27FC236}">
                <a16:creationId xmlns:a16="http://schemas.microsoft.com/office/drawing/2014/main" id="{14693468-5C81-450B-B472-FDC0D4FE0BBB}"/>
              </a:ext>
            </a:extLst>
          </p:cNvPr>
          <p:cNvPicPr>
            <a:picLocks noChangeAspect="1"/>
          </p:cNvPicPr>
          <p:nvPr/>
        </p:nvPicPr>
        <p:blipFill>
          <a:blip r:embed="rId7">
            <a:extLst>
              <a:ext uri="{28A0092B-C50C-407E-A947-70E740481C1C}">
                <a14:useLocalDpi xmlns:a14="http://schemas.microsoft.com/office/drawing/2010/main" val="0"/>
              </a:ext>
            </a:extLst>
          </a:blip>
          <a:srcRect t="17314" r="23363" b="18495"/>
          <a:stretch/>
        </p:blipFill>
        <p:spPr>
          <a:xfrm>
            <a:off x="4352017" y="2423079"/>
            <a:ext cx="1563008" cy="425361"/>
          </a:xfrm>
          <a:prstGeom prst="rect">
            <a:avLst/>
          </a:prstGeom>
        </p:spPr>
      </p:pic>
      <p:grpSp>
        <p:nvGrpSpPr>
          <p:cNvPr id="71" name="グループ化 70">
            <a:extLst>
              <a:ext uri="{FF2B5EF4-FFF2-40B4-BE49-F238E27FC236}">
                <a16:creationId xmlns:a16="http://schemas.microsoft.com/office/drawing/2014/main" id="{75C421B3-05E9-76F0-9FD9-C4045CF704D4}"/>
              </a:ext>
            </a:extLst>
          </p:cNvPr>
          <p:cNvGrpSpPr/>
          <p:nvPr/>
        </p:nvGrpSpPr>
        <p:grpSpPr>
          <a:xfrm>
            <a:off x="-163" y="-4178"/>
            <a:ext cx="7559838" cy="2340000"/>
            <a:chOff x="-163" y="-4178"/>
            <a:chExt cx="7559838" cy="2340000"/>
          </a:xfrm>
        </p:grpSpPr>
        <p:sp>
          <p:nvSpPr>
            <p:cNvPr id="57" name="正方形/長方形 56">
              <a:extLst>
                <a:ext uri="{FF2B5EF4-FFF2-40B4-BE49-F238E27FC236}">
                  <a16:creationId xmlns:a16="http://schemas.microsoft.com/office/drawing/2014/main" id="{BA054FCA-BF05-7274-AA98-FA9FCB8DB344}"/>
                </a:ext>
              </a:extLst>
            </p:cNvPr>
            <p:cNvSpPr/>
            <p:nvPr/>
          </p:nvSpPr>
          <p:spPr>
            <a:xfrm>
              <a:off x="-163" y="254648"/>
              <a:ext cx="4359585" cy="2081174"/>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正方形/長方形 57">
              <a:extLst>
                <a:ext uri="{FF2B5EF4-FFF2-40B4-BE49-F238E27FC236}">
                  <a16:creationId xmlns:a16="http://schemas.microsoft.com/office/drawing/2014/main" id="{1C69E46D-ED3B-868D-C7DD-36FEFE72CB22}"/>
                </a:ext>
              </a:extLst>
            </p:cNvPr>
            <p:cNvSpPr/>
            <p:nvPr/>
          </p:nvSpPr>
          <p:spPr>
            <a:xfrm>
              <a:off x="0" y="0"/>
              <a:ext cx="3507932" cy="397683"/>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5D340248-DB8A-7FF8-2C35-A54B91BF03E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81465" y="-4178"/>
              <a:ext cx="4878210" cy="2340000"/>
            </a:xfrm>
            <a:prstGeom prst="rect">
              <a:avLst/>
            </a:prstGeom>
          </p:spPr>
        </p:pic>
        <p:grpSp>
          <p:nvGrpSpPr>
            <p:cNvPr id="13" name="グループ化 12">
              <a:extLst>
                <a:ext uri="{FF2B5EF4-FFF2-40B4-BE49-F238E27FC236}">
                  <a16:creationId xmlns:a16="http://schemas.microsoft.com/office/drawing/2014/main" id="{4B03F600-F74C-76F3-25F2-EF2B74FAD1CA}"/>
                </a:ext>
              </a:extLst>
            </p:cNvPr>
            <p:cNvGrpSpPr/>
            <p:nvPr/>
          </p:nvGrpSpPr>
          <p:grpSpPr>
            <a:xfrm>
              <a:off x="139790" y="250876"/>
              <a:ext cx="3194743" cy="1916061"/>
              <a:chOff x="-4546561" y="1010953"/>
              <a:chExt cx="3194743" cy="1916061"/>
            </a:xfrm>
          </p:grpSpPr>
          <p:cxnSp>
            <p:nvCxnSpPr>
              <p:cNvPr id="14" name="直線コネクタ 13">
                <a:extLst>
                  <a:ext uri="{FF2B5EF4-FFF2-40B4-BE49-F238E27FC236}">
                    <a16:creationId xmlns:a16="http://schemas.microsoft.com/office/drawing/2014/main" id="{C54F66E5-0FCD-F1AF-C175-563CBB91C048}"/>
                  </a:ext>
                </a:extLst>
              </p:cNvPr>
              <p:cNvCxnSpPr/>
              <p:nvPr/>
            </p:nvCxnSpPr>
            <p:spPr>
              <a:xfrm>
                <a:off x="-4413412" y="2335822"/>
                <a:ext cx="2641600" cy="0"/>
              </a:xfrm>
              <a:prstGeom prst="line">
                <a:avLst/>
              </a:prstGeom>
              <a:ln w="12700">
                <a:solidFill>
                  <a:schemeClr val="bg1"/>
                </a:solidFill>
              </a:ln>
              <a:effectLst>
                <a:glow rad="101600">
                  <a:schemeClr val="tx1">
                    <a:alpha val="60000"/>
                  </a:schemeClr>
                </a:glow>
              </a:effectLst>
            </p:spPr>
            <p:style>
              <a:lnRef idx="1">
                <a:schemeClr val="accent1"/>
              </a:lnRef>
              <a:fillRef idx="0">
                <a:schemeClr val="accent1"/>
              </a:fillRef>
              <a:effectRef idx="0">
                <a:schemeClr val="accent1"/>
              </a:effectRef>
              <a:fontRef idx="minor">
                <a:schemeClr val="tx1"/>
              </a:fontRef>
            </p:style>
          </p:cxnSp>
          <p:grpSp>
            <p:nvGrpSpPr>
              <p:cNvPr id="15" name="グループ化 14">
                <a:extLst>
                  <a:ext uri="{FF2B5EF4-FFF2-40B4-BE49-F238E27FC236}">
                    <a16:creationId xmlns:a16="http://schemas.microsoft.com/office/drawing/2014/main" id="{68DA69C9-7C8C-EE3B-0F08-ABE3F4E90AB2}"/>
                  </a:ext>
                </a:extLst>
              </p:cNvPr>
              <p:cNvGrpSpPr/>
              <p:nvPr/>
            </p:nvGrpSpPr>
            <p:grpSpPr>
              <a:xfrm>
                <a:off x="-4546561" y="1010953"/>
                <a:ext cx="3194743" cy="1916061"/>
                <a:chOff x="92971" y="104906"/>
                <a:chExt cx="3194743" cy="1916061"/>
              </a:xfrm>
            </p:grpSpPr>
            <p:sp>
              <p:nvSpPr>
                <p:cNvPr id="16" name="テキスト ボックス 15">
                  <a:extLst>
                    <a:ext uri="{FF2B5EF4-FFF2-40B4-BE49-F238E27FC236}">
                      <a16:creationId xmlns:a16="http://schemas.microsoft.com/office/drawing/2014/main" id="{25D48FAE-F580-B77F-EDD3-9A151B4C147A}"/>
                    </a:ext>
                  </a:extLst>
                </p:cNvPr>
                <p:cNvSpPr txBox="1"/>
                <p:nvPr/>
              </p:nvSpPr>
              <p:spPr>
                <a:xfrm>
                  <a:off x="403243" y="1497747"/>
                  <a:ext cx="2884471" cy="523220"/>
                </a:xfrm>
                <a:prstGeom prst="rect">
                  <a:avLst/>
                </a:prstGeom>
                <a:noFill/>
                <a:ln>
                  <a:noFill/>
                </a:ln>
              </p:spPr>
              <p:txBody>
                <a:bodyPr wrap="square" rtlCol="0">
                  <a:spAutoFit/>
                </a:bodyPr>
                <a:lstStyle/>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ソフトウェアの快適な動作に</a:t>
                  </a:r>
                  <a:endParaRPr kumimoji="1"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a:p>
                  <a:r>
                    <a:rPr kumimoji="1" lang="ja-JP" altLang="en-US"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rPr>
                    <a:t>お勧めのワークステーション</a:t>
                  </a:r>
                  <a:endParaRPr lang="en-US" altLang="ja-JP" sz="1400" dirty="0">
                    <a:solidFill>
                      <a:schemeClr val="bg1"/>
                    </a:solidFill>
                    <a:effectLst>
                      <a:glow rad="101600">
                        <a:schemeClr val="tx1">
                          <a:alpha val="60000"/>
                        </a:schemeClr>
                      </a:glow>
                    </a:effectLst>
                    <a:latin typeface="ヒラギノ角ゴ8" panose="020B0800000000000000" pitchFamily="50" charset="-128"/>
                    <a:ea typeface="ヒラギノ角ゴ8" panose="020B0800000000000000" pitchFamily="50" charset="-128"/>
                    <a:cs typeface="Segoe UI" panose="020B0502040204020203" pitchFamily="34" charset="0"/>
                  </a:endParaRPr>
                </a:p>
              </p:txBody>
            </p:sp>
            <p:sp>
              <p:nvSpPr>
                <p:cNvPr id="17" name="テキスト ボックス 16">
                  <a:extLst>
                    <a:ext uri="{FF2B5EF4-FFF2-40B4-BE49-F238E27FC236}">
                      <a16:creationId xmlns:a16="http://schemas.microsoft.com/office/drawing/2014/main" id="{F4536BB5-0C92-0B1F-85EB-0D8B63D735BE}"/>
                    </a:ext>
                  </a:extLst>
                </p:cNvPr>
                <p:cNvSpPr txBox="1"/>
                <p:nvPr/>
              </p:nvSpPr>
              <p:spPr>
                <a:xfrm>
                  <a:off x="92971" y="1528525"/>
                  <a:ext cx="266299" cy="461665"/>
                </a:xfrm>
                <a:prstGeom prst="rect">
                  <a:avLst/>
                </a:prstGeom>
                <a:noFill/>
                <a:ln>
                  <a:noFill/>
                </a:ln>
              </p:spPr>
              <p:txBody>
                <a:bodyPr wrap="square" rtlCol="0">
                  <a:spAutoFit/>
                </a:bodyPr>
                <a:lstStyle/>
                <a:p>
                  <a:r>
                    <a:rPr kumimoji="1"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rPr>
                    <a:t>×</a:t>
                  </a:r>
                  <a:endParaRPr lang="en-US" altLang="ja-JP" sz="2400" dirty="0">
                    <a:solidFill>
                      <a:schemeClr val="bg1"/>
                    </a:solidFill>
                    <a:effectLst>
                      <a:glow rad="101600">
                        <a:schemeClr val="tx1">
                          <a:alpha val="60000"/>
                        </a:schemeClr>
                      </a:glow>
                    </a:effectLst>
                    <a:latin typeface="Yu Gothic UI" panose="020B0500000000000000" pitchFamily="50" charset="-128"/>
                    <a:ea typeface="Yu Gothic UI" panose="020B0500000000000000" pitchFamily="50" charset="-128"/>
                    <a:cs typeface="Segoe UI" panose="020B0502040204020203" pitchFamily="34" charset="0"/>
                  </a:endParaRPr>
                </a:p>
              </p:txBody>
            </p:sp>
            <p:pic>
              <p:nvPicPr>
                <p:cNvPr id="20" name="Picture 3">
                  <a:extLst>
                    <a:ext uri="{FF2B5EF4-FFF2-40B4-BE49-F238E27FC236}">
                      <a16:creationId xmlns:a16="http://schemas.microsoft.com/office/drawing/2014/main" id="{8D173005-BA93-4610-6DB1-0F935DC156A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193" y="104906"/>
                  <a:ext cx="17256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62" name="グループ化 61">
              <a:extLst>
                <a:ext uri="{FF2B5EF4-FFF2-40B4-BE49-F238E27FC236}">
                  <a16:creationId xmlns:a16="http://schemas.microsoft.com/office/drawing/2014/main" id="{E27F827D-05AC-8E63-DF9B-342705C34202}"/>
                </a:ext>
              </a:extLst>
            </p:cNvPr>
            <p:cNvGrpSpPr/>
            <p:nvPr/>
          </p:nvGrpSpPr>
          <p:grpSpPr>
            <a:xfrm>
              <a:off x="1033670" y="617348"/>
              <a:ext cx="2981697" cy="978625"/>
              <a:chOff x="1126434" y="617348"/>
              <a:chExt cx="2981697" cy="978625"/>
            </a:xfrm>
          </p:grpSpPr>
          <p:pic>
            <p:nvPicPr>
              <p:cNvPr id="63" name="図 62">
                <a:extLst>
                  <a:ext uri="{FF2B5EF4-FFF2-40B4-BE49-F238E27FC236}">
                    <a16:creationId xmlns:a16="http://schemas.microsoft.com/office/drawing/2014/main" id="{B28E381D-7A8D-3BDC-A772-D9C9ABC598DF}"/>
                  </a:ext>
                </a:extLst>
              </p:cNvPr>
              <p:cNvPicPr>
                <a:picLocks noChangeAspect="1"/>
              </p:cNvPicPr>
              <p:nvPr/>
            </p:nvPicPr>
            <p:blipFill>
              <a:blip r:embed="rId10">
                <a:extLst>
                  <a:ext uri="{28A0092B-C50C-407E-A947-70E740481C1C}">
                    <a14:useLocalDpi xmlns:a14="http://schemas.microsoft.com/office/drawing/2010/main" val="0"/>
                  </a:ext>
                </a:extLst>
              </a:blip>
              <a:srcRect l="15311" r="46218"/>
              <a:stretch/>
            </p:blipFill>
            <p:spPr>
              <a:xfrm>
                <a:off x="1126434" y="617348"/>
                <a:ext cx="2393033" cy="802434"/>
              </a:xfrm>
              <a:prstGeom prst="rect">
                <a:avLst/>
              </a:prstGeom>
            </p:spPr>
          </p:pic>
          <p:pic>
            <p:nvPicPr>
              <p:cNvPr id="64" name="図 63">
                <a:extLst>
                  <a:ext uri="{FF2B5EF4-FFF2-40B4-BE49-F238E27FC236}">
                    <a16:creationId xmlns:a16="http://schemas.microsoft.com/office/drawing/2014/main" id="{01E86CA5-158E-6470-C937-7730620B04CD}"/>
                  </a:ext>
                </a:extLst>
              </p:cNvPr>
              <p:cNvPicPr>
                <a:picLocks noChangeAspect="1"/>
              </p:cNvPicPr>
              <p:nvPr/>
            </p:nvPicPr>
            <p:blipFill>
              <a:blip r:embed="rId10">
                <a:extLst>
                  <a:ext uri="{28A0092B-C50C-407E-A947-70E740481C1C}">
                    <a14:useLocalDpi xmlns:a14="http://schemas.microsoft.com/office/drawing/2010/main" val="0"/>
                  </a:ext>
                </a:extLst>
              </a:blip>
              <a:srcRect l="53629" b="21911"/>
              <a:stretch/>
            </p:blipFill>
            <p:spPr>
              <a:xfrm>
                <a:off x="1223660" y="969361"/>
                <a:ext cx="2884471" cy="626612"/>
              </a:xfrm>
              <a:prstGeom prst="rect">
                <a:avLst/>
              </a:prstGeom>
            </p:spPr>
          </p:pic>
        </p:grpSp>
        <p:pic>
          <p:nvPicPr>
            <p:cNvPr id="68" name="図 67">
              <a:extLst>
                <a:ext uri="{FF2B5EF4-FFF2-40B4-BE49-F238E27FC236}">
                  <a16:creationId xmlns:a16="http://schemas.microsoft.com/office/drawing/2014/main" id="{AACA097A-1D0A-2667-884B-E5987D0609D3}"/>
                </a:ext>
              </a:extLst>
            </p:cNvPr>
            <p:cNvPicPr>
              <a:picLocks noChangeAspect="1"/>
            </p:cNvPicPr>
            <p:nvPr/>
          </p:nvPicPr>
          <p:blipFill>
            <a:blip r:embed="rId10">
              <a:extLst>
                <a:ext uri="{28A0092B-C50C-407E-A947-70E740481C1C}">
                  <a14:useLocalDpi xmlns:a14="http://schemas.microsoft.com/office/drawing/2010/main" val="0"/>
                </a:ext>
              </a:extLst>
            </a:blip>
            <a:srcRect r="84148"/>
            <a:stretch/>
          </p:blipFill>
          <p:spPr>
            <a:xfrm>
              <a:off x="208223" y="734034"/>
              <a:ext cx="929005" cy="756000"/>
            </a:xfrm>
            <a:prstGeom prst="rect">
              <a:avLst/>
            </a:prstGeom>
          </p:spPr>
        </p:pic>
      </p:grpSp>
      <p:pic>
        <p:nvPicPr>
          <p:cNvPr id="80" name="図 79">
            <a:extLst>
              <a:ext uri="{FF2B5EF4-FFF2-40B4-BE49-F238E27FC236}">
                <a16:creationId xmlns:a16="http://schemas.microsoft.com/office/drawing/2014/main" id="{2E9B69C7-C80D-36D2-CB55-5CAAB78152F9}"/>
              </a:ext>
            </a:extLst>
          </p:cNvPr>
          <p:cNvPicPr>
            <a:picLocks/>
          </p:cNvPicPr>
          <p:nvPr/>
        </p:nvPicPr>
        <p:blipFill>
          <a:blip r:embed="rId11">
            <a:extLst>
              <a:ext uri="{28A0092B-C50C-407E-A947-70E740481C1C}">
                <a14:useLocalDpi xmlns:a14="http://schemas.microsoft.com/office/drawing/2010/main" val="0"/>
              </a:ext>
            </a:extLst>
          </a:blip>
          <a:stretch>
            <a:fillRect/>
          </a:stretch>
        </p:blipFill>
        <p:spPr>
          <a:xfrm>
            <a:off x="520100" y="4784803"/>
            <a:ext cx="1411200" cy="943200"/>
          </a:xfrm>
          <a:prstGeom prst="rect">
            <a:avLst/>
          </a:prstGeom>
        </p:spPr>
      </p:pic>
    </p:spTree>
    <p:extLst>
      <p:ext uri="{BB962C8B-B14F-4D97-AF65-F5344CB8AC3E}">
        <p14:creationId xmlns:p14="http://schemas.microsoft.com/office/powerpoint/2010/main" val="1984213889"/>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2060"/>
        </a:solidFill>
        <a:ln>
          <a:noFill/>
        </a:ln>
      </a:spPr>
      <a:bodyPr rtlCol="0" anchor="ctr"/>
      <a:lstStyle>
        <a:defPPr algn="ctr">
          <a:defRPr kumimoji="1"/>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1138</TotalTime>
  <Words>677</Words>
  <Application>Microsoft Office PowerPoint</Application>
  <PresentationFormat>ユーザー設定</PresentationFormat>
  <Paragraphs>101</Paragraphs>
  <Slides>2</Slides>
  <Notes>0</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vt:i4>
      </vt:variant>
    </vt:vector>
  </HeadingPairs>
  <TitlesOfParts>
    <vt:vector size="16" baseType="lpstr">
      <vt:lpstr>ArtifaktElement</vt:lpstr>
      <vt:lpstr>Yu Gothic UI</vt:lpstr>
      <vt:lpstr>ヒラギノ角ゴ4</vt:lpstr>
      <vt:lpstr>ヒラギノ角ゴ5</vt:lpstr>
      <vt:lpstr>ヒラギノ角ゴ6</vt:lpstr>
      <vt:lpstr>ヒラギノ角ゴ7</vt:lpstr>
      <vt:lpstr>ヒラギノ角ゴ8</vt:lpstr>
      <vt:lpstr>メイリオ</vt:lpstr>
      <vt:lpstr>游ゴシック</vt:lpstr>
      <vt:lpstr>游ゴシック 本文</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Mitsuyama</dc:creator>
  <cp:lastModifiedBy>圭祐 根尾</cp:lastModifiedBy>
  <cp:revision>20</cp:revision>
  <dcterms:created xsi:type="dcterms:W3CDTF">2025-02-18T01:46:40Z</dcterms:created>
  <dcterms:modified xsi:type="dcterms:W3CDTF">2025-04-05T09:31:41Z</dcterms:modified>
</cp:coreProperties>
</file>